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62" r:id="rId3"/>
    <p:sldId id="270" r:id="rId4"/>
    <p:sldId id="258" r:id="rId5"/>
    <p:sldId id="260" r:id="rId6"/>
    <p:sldId id="261" r:id="rId7"/>
    <p:sldId id="271" r:id="rId8"/>
    <p:sldId id="276" r:id="rId9"/>
    <p:sldId id="272" r:id="rId10"/>
    <p:sldId id="273" r:id="rId11"/>
    <p:sldId id="274" r:id="rId12"/>
    <p:sldId id="275" r:id="rId13"/>
    <p:sldId id="269" r:id="rId14"/>
    <p:sldId id="268" r:id="rId15"/>
    <p:sldId id="267" r:id="rId16"/>
  </p:sldIdLst>
  <p:sldSz cx="16202025" cy="12601575"/>
  <p:notesSz cx="9940925" cy="6808788"/>
  <p:defaultTextStyle>
    <a:defPPr>
      <a:defRPr lang="en-US"/>
    </a:defPPr>
    <a:lvl1pPr marL="0" algn="l" defTabSz="1279904" rtl="0" eaLnBrk="1" latinLnBrk="0" hangingPunct="1">
      <a:defRPr sz="2500" kern="1200">
        <a:solidFill>
          <a:schemeClr val="tx1"/>
        </a:solidFill>
        <a:latin typeface="+mn-lt"/>
        <a:ea typeface="+mn-ea"/>
        <a:cs typeface="+mn-cs"/>
      </a:defRPr>
    </a:lvl1pPr>
    <a:lvl2pPr marL="639950" algn="l" defTabSz="1279904" rtl="0" eaLnBrk="1" latinLnBrk="0" hangingPunct="1">
      <a:defRPr sz="2500" kern="1200">
        <a:solidFill>
          <a:schemeClr val="tx1"/>
        </a:solidFill>
        <a:latin typeface="+mn-lt"/>
        <a:ea typeface="+mn-ea"/>
        <a:cs typeface="+mn-cs"/>
      </a:defRPr>
    </a:lvl2pPr>
    <a:lvl3pPr marL="1279904" algn="l" defTabSz="1279904" rtl="0" eaLnBrk="1" latinLnBrk="0" hangingPunct="1">
      <a:defRPr sz="2500" kern="1200">
        <a:solidFill>
          <a:schemeClr val="tx1"/>
        </a:solidFill>
        <a:latin typeface="+mn-lt"/>
        <a:ea typeface="+mn-ea"/>
        <a:cs typeface="+mn-cs"/>
      </a:defRPr>
    </a:lvl3pPr>
    <a:lvl4pPr marL="1919855" algn="l" defTabSz="1279904" rtl="0" eaLnBrk="1" latinLnBrk="0" hangingPunct="1">
      <a:defRPr sz="2500" kern="1200">
        <a:solidFill>
          <a:schemeClr val="tx1"/>
        </a:solidFill>
        <a:latin typeface="+mn-lt"/>
        <a:ea typeface="+mn-ea"/>
        <a:cs typeface="+mn-cs"/>
      </a:defRPr>
    </a:lvl4pPr>
    <a:lvl5pPr marL="2559809" algn="l" defTabSz="1279904" rtl="0" eaLnBrk="1" latinLnBrk="0" hangingPunct="1">
      <a:defRPr sz="2500" kern="1200">
        <a:solidFill>
          <a:schemeClr val="tx1"/>
        </a:solidFill>
        <a:latin typeface="+mn-lt"/>
        <a:ea typeface="+mn-ea"/>
        <a:cs typeface="+mn-cs"/>
      </a:defRPr>
    </a:lvl5pPr>
    <a:lvl6pPr marL="3199759" algn="l" defTabSz="1279904" rtl="0" eaLnBrk="1" latinLnBrk="0" hangingPunct="1">
      <a:defRPr sz="2500" kern="1200">
        <a:solidFill>
          <a:schemeClr val="tx1"/>
        </a:solidFill>
        <a:latin typeface="+mn-lt"/>
        <a:ea typeface="+mn-ea"/>
        <a:cs typeface="+mn-cs"/>
      </a:defRPr>
    </a:lvl6pPr>
    <a:lvl7pPr marL="3839713" algn="l" defTabSz="1279904" rtl="0" eaLnBrk="1" latinLnBrk="0" hangingPunct="1">
      <a:defRPr sz="2500" kern="1200">
        <a:solidFill>
          <a:schemeClr val="tx1"/>
        </a:solidFill>
        <a:latin typeface="+mn-lt"/>
        <a:ea typeface="+mn-ea"/>
        <a:cs typeface="+mn-cs"/>
      </a:defRPr>
    </a:lvl7pPr>
    <a:lvl8pPr marL="4479664" algn="l" defTabSz="1279904" rtl="0" eaLnBrk="1" latinLnBrk="0" hangingPunct="1">
      <a:defRPr sz="2500" kern="1200">
        <a:solidFill>
          <a:schemeClr val="tx1"/>
        </a:solidFill>
        <a:latin typeface="+mn-lt"/>
        <a:ea typeface="+mn-ea"/>
        <a:cs typeface="+mn-cs"/>
      </a:defRPr>
    </a:lvl8pPr>
    <a:lvl9pPr marL="5119618" algn="l" defTabSz="1279904" rtl="0" eaLnBrk="1" latinLnBrk="0" hangingPunct="1">
      <a:defRPr sz="25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35D437A-8D06-4205-A0CB-0845AD44F90D}">
          <p14:sldIdLst>
            <p14:sldId id="262"/>
            <p14:sldId id="270"/>
            <p14:sldId id="258"/>
            <p14:sldId id="260"/>
            <p14:sldId id="261"/>
            <p14:sldId id="271"/>
            <p14:sldId id="276"/>
            <p14:sldId id="272"/>
            <p14:sldId id="273"/>
            <p14:sldId id="274"/>
            <p14:sldId id="275"/>
            <p14:sldId id="269"/>
            <p14:sldId id="268"/>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FFFF"/>
    <a:srgbClr val="00CCFF"/>
    <a:srgbClr val="9933FF"/>
    <a:srgbClr val="6600FF"/>
    <a:srgbClr val="3333CC"/>
    <a:srgbClr val="3366FF"/>
    <a:srgbClr val="0066FF"/>
    <a:srgbClr val="0099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9352" autoAdjust="0"/>
    <p:restoredTop sz="78099" autoAdjust="0"/>
  </p:normalViewPr>
  <p:slideViewPr>
    <p:cSldViewPr>
      <p:cViewPr>
        <p:scale>
          <a:sx n="70" d="100"/>
          <a:sy n="70" d="100"/>
        </p:scale>
        <p:origin x="-533" y="-58"/>
      </p:cViewPr>
      <p:guideLst>
        <p:guide orient="horz" pos="3969"/>
        <p:guide pos="510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1BB5BB-45A6-47F2-9DFC-1BEB76C68B6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13530C31-7FA1-47B3-8F8A-C69DA8B8F039}">
      <dgm:prSet phldrT="[Text]"/>
      <dgm:spPr>
        <a:solidFill>
          <a:srgbClr val="00CCFF"/>
        </a:solidFill>
      </dgm:spPr>
      <dgm:t>
        <a:bodyPr/>
        <a:lstStyle/>
        <a:p>
          <a:r>
            <a:rPr lang="en-GB" dirty="0" smtClean="0"/>
            <a:t> </a:t>
          </a:r>
          <a:endParaRPr lang="en-GB" dirty="0"/>
        </a:p>
      </dgm:t>
    </dgm:pt>
    <dgm:pt modelId="{42A9D49B-1E31-49F9-87E1-D4BE1FF55A1B}" type="parTrans" cxnId="{E54B010A-E091-408B-8E94-F8ED62281A65}">
      <dgm:prSet/>
      <dgm:spPr/>
      <dgm:t>
        <a:bodyPr/>
        <a:lstStyle/>
        <a:p>
          <a:endParaRPr lang="en-GB"/>
        </a:p>
      </dgm:t>
    </dgm:pt>
    <dgm:pt modelId="{F2C43E0A-BFFD-4196-819F-65494CA507E4}" type="sibTrans" cxnId="{E54B010A-E091-408B-8E94-F8ED62281A65}">
      <dgm:prSet/>
      <dgm:spPr/>
      <dgm:t>
        <a:bodyPr/>
        <a:lstStyle/>
        <a:p>
          <a:endParaRPr lang="en-GB"/>
        </a:p>
      </dgm:t>
    </dgm:pt>
    <dgm:pt modelId="{1B921576-6BC3-42D1-A61E-C6B375A6AC2E}">
      <dgm:prSet phldrT="[Text]" custT="1"/>
      <dgm:spPr/>
      <dgm:t>
        <a:bodyPr/>
        <a:lstStyle/>
        <a:p>
          <a:r>
            <a:rPr lang="en-GB" sz="2400" dirty="0" smtClean="0"/>
            <a:t>Early intervention targeted when conditions occur</a:t>
          </a:r>
          <a:endParaRPr lang="en-GB" sz="2400" dirty="0"/>
        </a:p>
      </dgm:t>
    </dgm:pt>
    <dgm:pt modelId="{3AA0AE89-D450-490A-B2C1-7FB31A0DCC01}" type="parTrans" cxnId="{8DF531A9-E2F3-4447-88F7-885E78889C6A}">
      <dgm:prSet/>
      <dgm:spPr/>
      <dgm:t>
        <a:bodyPr/>
        <a:lstStyle/>
        <a:p>
          <a:endParaRPr lang="en-GB"/>
        </a:p>
      </dgm:t>
    </dgm:pt>
    <dgm:pt modelId="{B8BFA63E-33F4-4AB5-8B1A-B904EA293002}" type="sibTrans" cxnId="{8DF531A9-E2F3-4447-88F7-885E78889C6A}">
      <dgm:prSet/>
      <dgm:spPr/>
      <dgm:t>
        <a:bodyPr/>
        <a:lstStyle/>
        <a:p>
          <a:endParaRPr lang="en-GB"/>
        </a:p>
      </dgm:t>
    </dgm:pt>
    <dgm:pt modelId="{243B9362-D2E8-426F-BE7A-C31DF6B3FA2F}">
      <dgm:prSet phldrT="[Text]"/>
      <dgm:spPr>
        <a:solidFill>
          <a:srgbClr val="0099FF"/>
        </a:solidFill>
      </dgm:spPr>
      <dgm:t>
        <a:bodyPr/>
        <a:lstStyle/>
        <a:p>
          <a:r>
            <a:rPr lang="en-GB" dirty="0" smtClean="0"/>
            <a:t> </a:t>
          </a:r>
          <a:endParaRPr lang="en-GB" dirty="0"/>
        </a:p>
      </dgm:t>
    </dgm:pt>
    <dgm:pt modelId="{C49C6E99-4924-448D-89CB-5F0F3C198C1F}" type="parTrans" cxnId="{17CF4824-4765-4141-8A27-DFAEF9533792}">
      <dgm:prSet/>
      <dgm:spPr/>
      <dgm:t>
        <a:bodyPr/>
        <a:lstStyle/>
        <a:p>
          <a:endParaRPr lang="en-GB"/>
        </a:p>
      </dgm:t>
    </dgm:pt>
    <dgm:pt modelId="{339B65C6-FAE8-4847-B1A1-738347CED5C9}" type="sibTrans" cxnId="{17CF4824-4765-4141-8A27-DFAEF9533792}">
      <dgm:prSet/>
      <dgm:spPr/>
      <dgm:t>
        <a:bodyPr/>
        <a:lstStyle/>
        <a:p>
          <a:endParaRPr lang="en-GB"/>
        </a:p>
      </dgm:t>
    </dgm:pt>
    <dgm:pt modelId="{E3F5D1E4-DA13-49A0-A058-91E6DA835233}">
      <dgm:prSet phldrT="[Text]" custT="1"/>
      <dgm:spPr/>
      <dgm:t>
        <a:bodyPr/>
        <a:lstStyle/>
        <a:p>
          <a:r>
            <a:rPr lang="en-GB" sz="2400" dirty="0" smtClean="0"/>
            <a:t>Preventing serious conditions getting worse through providing help earlier</a:t>
          </a:r>
          <a:endParaRPr lang="en-GB" sz="2400" dirty="0"/>
        </a:p>
      </dgm:t>
    </dgm:pt>
    <dgm:pt modelId="{5A3B08ED-2616-4D14-98EC-2FEA454FEF0D}" type="parTrans" cxnId="{BD022FC7-1736-4572-9216-C749D51BC7C6}">
      <dgm:prSet/>
      <dgm:spPr/>
      <dgm:t>
        <a:bodyPr/>
        <a:lstStyle/>
        <a:p>
          <a:endParaRPr lang="en-GB"/>
        </a:p>
      </dgm:t>
    </dgm:pt>
    <dgm:pt modelId="{8149DA23-1C96-49CE-BA49-64BD26CF7280}" type="sibTrans" cxnId="{BD022FC7-1736-4572-9216-C749D51BC7C6}">
      <dgm:prSet/>
      <dgm:spPr/>
      <dgm:t>
        <a:bodyPr/>
        <a:lstStyle/>
        <a:p>
          <a:endParaRPr lang="en-GB"/>
        </a:p>
      </dgm:t>
    </dgm:pt>
    <dgm:pt modelId="{5B85A1D2-85E5-437A-925B-26346C87E6C7}">
      <dgm:prSet phldrT="[Text]" custT="1"/>
      <dgm:spPr/>
      <dgm:t>
        <a:bodyPr/>
        <a:lstStyle/>
        <a:p>
          <a:r>
            <a:rPr lang="en-GB" sz="2400" dirty="0" smtClean="0"/>
            <a:t>Care closer to home</a:t>
          </a:r>
          <a:endParaRPr lang="en-GB" sz="2400" dirty="0"/>
        </a:p>
      </dgm:t>
    </dgm:pt>
    <dgm:pt modelId="{B39ABAED-1218-45C0-9F35-4F019A011C3F}" type="parTrans" cxnId="{A6F25FD3-5FEE-44AC-82EA-3F65B376B03C}">
      <dgm:prSet/>
      <dgm:spPr/>
      <dgm:t>
        <a:bodyPr/>
        <a:lstStyle/>
        <a:p>
          <a:endParaRPr lang="en-GB"/>
        </a:p>
      </dgm:t>
    </dgm:pt>
    <dgm:pt modelId="{D81F6A5C-C757-466D-A7A5-E9173EC9BEDE}" type="sibTrans" cxnId="{A6F25FD3-5FEE-44AC-82EA-3F65B376B03C}">
      <dgm:prSet/>
      <dgm:spPr/>
      <dgm:t>
        <a:bodyPr/>
        <a:lstStyle/>
        <a:p>
          <a:endParaRPr lang="en-GB"/>
        </a:p>
      </dgm:t>
    </dgm:pt>
    <dgm:pt modelId="{872DB1F4-E546-45A9-B3F4-64783E521C44}">
      <dgm:prSet/>
      <dgm:spPr>
        <a:solidFill>
          <a:srgbClr val="6600FF"/>
        </a:solidFill>
      </dgm:spPr>
      <dgm:t>
        <a:bodyPr/>
        <a:lstStyle/>
        <a:p>
          <a:endParaRPr lang="en-GB" dirty="0"/>
        </a:p>
      </dgm:t>
    </dgm:pt>
    <dgm:pt modelId="{1732CE1A-041C-4FA3-93BD-6780213ED618}" type="parTrans" cxnId="{E8FBC738-B93F-46D8-AB5C-FB748FFBD5A5}">
      <dgm:prSet/>
      <dgm:spPr/>
      <dgm:t>
        <a:bodyPr/>
        <a:lstStyle/>
        <a:p>
          <a:endParaRPr lang="en-GB"/>
        </a:p>
      </dgm:t>
    </dgm:pt>
    <dgm:pt modelId="{0515B02A-EB8E-45BD-9460-4AA980292FB9}" type="sibTrans" cxnId="{E8FBC738-B93F-46D8-AB5C-FB748FFBD5A5}">
      <dgm:prSet/>
      <dgm:spPr/>
      <dgm:t>
        <a:bodyPr/>
        <a:lstStyle/>
        <a:p>
          <a:endParaRPr lang="en-GB"/>
        </a:p>
      </dgm:t>
    </dgm:pt>
    <dgm:pt modelId="{8FFAB997-C0AF-41DB-BD06-A7266968424B}">
      <dgm:prSet custT="1"/>
      <dgm:spPr/>
      <dgm:t>
        <a:bodyPr/>
        <a:lstStyle/>
        <a:p>
          <a:r>
            <a:rPr lang="en-GB" sz="2400" dirty="0" smtClean="0"/>
            <a:t>Combining mental heath care and physical health care</a:t>
          </a:r>
          <a:endParaRPr lang="en-GB" sz="2400" dirty="0"/>
        </a:p>
      </dgm:t>
    </dgm:pt>
    <dgm:pt modelId="{EEFC77C7-7DE4-40FE-AB25-C46789F757BC}" type="parTrans" cxnId="{F595AA8B-3260-4606-8698-B767DCDB7690}">
      <dgm:prSet/>
      <dgm:spPr/>
      <dgm:t>
        <a:bodyPr/>
        <a:lstStyle/>
        <a:p>
          <a:endParaRPr lang="en-GB"/>
        </a:p>
      </dgm:t>
    </dgm:pt>
    <dgm:pt modelId="{F0C2ABDB-B39C-480A-8410-8F498E78C315}" type="sibTrans" cxnId="{F595AA8B-3260-4606-8698-B767DCDB7690}">
      <dgm:prSet/>
      <dgm:spPr/>
      <dgm:t>
        <a:bodyPr/>
        <a:lstStyle/>
        <a:p>
          <a:endParaRPr lang="en-GB"/>
        </a:p>
      </dgm:t>
    </dgm:pt>
    <dgm:pt modelId="{79B98376-104A-4471-85BE-9C106E78F3C2}">
      <dgm:prSet/>
      <dgm:spPr>
        <a:solidFill>
          <a:srgbClr val="9933FF"/>
        </a:solidFill>
      </dgm:spPr>
      <dgm:t>
        <a:bodyPr/>
        <a:lstStyle/>
        <a:p>
          <a:endParaRPr lang="en-GB" dirty="0"/>
        </a:p>
      </dgm:t>
    </dgm:pt>
    <dgm:pt modelId="{302A62C3-6224-4CA9-8345-852E8265AE27}" type="parTrans" cxnId="{BF1FBE5C-EAAD-4D62-B879-D483BC194E35}">
      <dgm:prSet/>
      <dgm:spPr/>
      <dgm:t>
        <a:bodyPr/>
        <a:lstStyle/>
        <a:p>
          <a:endParaRPr lang="en-GB"/>
        </a:p>
      </dgm:t>
    </dgm:pt>
    <dgm:pt modelId="{08149057-595D-453E-A013-992535965AEA}" type="sibTrans" cxnId="{BF1FBE5C-EAAD-4D62-B879-D483BC194E35}">
      <dgm:prSet/>
      <dgm:spPr/>
      <dgm:t>
        <a:bodyPr/>
        <a:lstStyle/>
        <a:p>
          <a:endParaRPr lang="en-GB"/>
        </a:p>
      </dgm:t>
    </dgm:pt>
    <dgm:pt modelId="{E02E9197-24C0-44E2-BE68-5DB531AAA167}">
      <dgm:prSet custT="1"/>
      <dgm:spPr/>
      <dgm:t>
        <a:bodyPr/>
        <a:lstStyle/>
        <a:p>
          <a:r>
            <a:rPr lang="en-GB" sz="2400" dirty="0" smtClean="0"/>
            <a:t>Support provided in the community when released from acute care</a:t>
          </a:r>
          <a:endParaRPr lang="en-GB" sz="2400" dirty="0"/>
        </a:p>
      </dgm:t>
    </dgm:pt>
    <dgm:pt modelId="{88D6E0F1-129D-4818-988D-8556F1882956}" type="parTrans" cxnId="{648C004D-7148-47E4-88A4-872556F619AE}">
      <dgm:prSet/>
      <dgm:spPr/>
      <dgm:t>
        <a:bodyPr/>
        <a:lstStyle/>
        <a:p>
          <a:endParaRPr lang="en-GB"/>
        </a:p>
      </dgm:t>
    </dgm:pt>
    <dgm:pt modelId="{FE28D854-17E0-44E2-A5D5-2C90B5E8C542}" type="sibTrans" cxnId="{648C004D-7148-47E4-88A4-872556F619AE}">
      <dgm:prSet/>
      <dgm:spPr/>
      <dgm:t>
        <a:bodyPr/>
        <a:lstStyle/>
        <a:p>
          <a:endParaRPr lang="en-GB"/>
        </a:p>
      </dgm:t>
    </dgm:pt>
    <dgm:pt modelId="{800ABD9D-E1D0-4A4E-89F7-E5CB8930B0EF}">
      <dgm:prSet phldrT="[Text]"/>
      <dgm:spPr>
        <a:solidFill>
          <a:srgbClr val="3333CC"/>
        </a:solidFill>
      </dgm:spPr>
      <dgm:t>
        <a:bodyPr/>
        <a:lstStyle/>
        <a:p>
          <a:r>
            <a:rPr lang="en-GB" dirty="0" smtClean="0"/>
            <a:t> </a:t>
          </a:r>
          <a:endParaRPr lang="en-GB" dirty="0"/>
        </a:p>
      </dgm:t>
    </dgm:pt>
    <dgm:pt modelId="{D085C005-A502-44E3-8F4A-EA717067CB22}" type="sibTrans" cxnId="{656BCBB8-6E11-4E7B-8EB7-C94B9337725D}">
      <dgm:prSet/>
      <dgm:spPr/>
      <dgm:t>
        <a:bodyPr/>
        <a:lstStyle/>
        <a:p>
          <a:endParaRPr lang="en-GB"/>
        </a:p>
      </dgm:t>
    </dgm:pt>
    <dgm:pt modelId="{1722AB4C-AA5C-448C-9396-088DE6FC0055}" type="parTrans" cxnId="{656BCBB8-6E11-4E7B-8EB7-C94B9337725D}">
      <dgm:prSet/>
      <dgm:spPr/>
      <dgm:t>
        <a:bodyPr/>
        <a:lstStyle/>
        <a:p>
          <a:endParaRPr lang="en-GB"/>
        </a:p>
      </dgm:t>
    </dgm:pt>
    <dgm:pt modelId="{7A015665-F59C-4540-A1BC-5FE541F5A8D6}" type="pres">
      <dgm:prSet presAssocID="{411BB5BB-45A6-47F2-9DFC-1BEB76C68B60}" presName="linearFlow" presStyleCnt="0">
        <dgm:presLayoutVars>
          <dgm:dir/>
          <dgm:animLvl val="lvl"/>
          <dgm:resizeHandles val="exact"/>
        </dgm:presLayoutVars>
      </dgm:prSet>
      <dgm:spPr/>
      <dgm:t>
        <a:bodyPr/>
        <a:lstStyle/>
        <a:p>
          <a:endParaRPr lang="en-GB"/>
        </a:p>
      </dgm:t>
    </dgm:pt>
    <dgm:pt modelId="{AB0F3AD9-7473-474B-9284-73A22EB6BEE2}" type="pres">
      <dgm:prSet presAssocID="{13530C31-7FA1-47B3-8F8A-C69DA8B8F039}" presName="composite" presStyleCnt="0"/>
      <dgm:spPr/>
    </dgm:pt>
    <dgm:pt modelId="{BD499F3D-8623-4CAF-90C1-EEB726970AF7}" type="pres">
      <dgm:prSet presAssocID="{13530C31-7FA1-47B3-8F8A-C69DA8B8F039}" presName="parentText" presStyleLbl="alignNode1" presStyleIdx="0" presStyleCnt="5">
        <dgm:presLayoutVars>
          <dgm:chMax val="1"/>
          <dgm:bulletEnabled val="1"/>
        </dgm:presLayoutVars>
      </dgm:prSet>
      <dgm:spPr/>
      <dgm:t>
        <a:bodyPr/>
        <a:lstStyle/>
        <a:p>
          <a:endParaRPr lang="en-GB"/>
        </a:p>
      </dgm:t>
    </dgm:pt>
    <dgm:pt modelId="{36A9B09A-976B-448E-92A1-C2CB1FB12692}" type="pres">
      <dgm:prSet presAssocID="{13530C31-7FA1-47B3-8F8A-C69DA8B8F039}" presName="descendantText" presStyleLbl="alignAcc1" presStyleIdx="0" presStyleCnt="5">
        <dgm:presLayoutVars>
          <dgm:bulletEnabled val="1"/>
        </dgm:presLayoutVars>
      </dgm:prSet>
      <dgm:spPr/>
      <dgm:t>
        <a:bodyPr/>
        <a:lstStyle/>
        <a:p>
          <a:endParaRPr lang="en-GB"/>
        </a:p>
      </dgm:t>
    </dgm:pt>
    <dgm:pt modelId="{FD4A2688-63AD-4D74-9CE8-DB63069E6C04}" type="pres">
      <dgm:prSet presAssocID="{F2C43E0A-BFFD-4196-819F-65494CA507E4}" presName="sp" presStyleCnt="0"/>
      <dgm:spPr/>
    </dgm:pt>
    <dgm:pt modelId="{04990132-8413-46DF-952C-0194064F1297}" type="pres">
      <dgm:prSet presAssocID="{243B9362-D2E8-426F-BE7A-C31DF6B3FA2F}" presName="composite" presStyleCnt="0"/>
      <dgm:spPr/>
    </dgm:pt>
    <dgm:pt modelId="{221C9B96-CD6F-46A6-B87B-13C369650ED0}" type="pres">
      <dgm:prSet presAssocID="{243B9362-D2E8-426F-BE7A-C31DF6B3FA2F}" presName="parentText" presStyleLbl="alignNode1" presStyleIdx="1" presStyleCnt="5">
        <dgm:presLayoutVars>
          <dgm:chMax val="1"/>
          <dgm:bulletEnabled val="1"/>
        </dgm:presLayoutVars>
      </dgm:prSet>
      <dgm:spPr/>
      <dgm:t>
        <a:bodyPr/>
        <a:lstStyle/>
        <a:p>
          <a:endParaRPr lang="en-GB"/>
        </a:p>
      </dgm:t>
    </dgm:pt>
    <dgm:pt modelId="{924B25B1-E637-4941-9AB0-330CF3AFEA42}" type="pres">
      <dgm:prSet presAssocID="{243B9362-D2E8-426F-BE7A-C31DF6B3FA2F}" presName="descendantText" presStyleLbl="alignAcc1" presStyleIdx="1" presStyleCnt="5">
        <dgm:presLayoutVars>
          <dgm:bulletEnabled val="1"/>
        </dgm:presLayoutVars>
      </dgm:prSet>
      <dgm:spPr/>
      <dgm:t>
        <a:bodyPr/>
        <a:lstStyle/>
        <a:p>
          <a:endParaRPr lang="en-GB"/>
        </a:p>
      </dgm:t>
    </dgm:pt>
    <dgm:pt modelId="{7CF52286-6F81-4741-A90B-C7D8D5DF46D6}" type="pres">
      <dgm:prSet presAssocID="{339B65C6-FAE8-4847-B1A1-738347CED5C9}" presName="sp" presStyleCnt="0"/>
      <dgm:spPr/>
    </dgm:pt>
    <dgm:pt modelId="{07176BD1-2CC9-44FC-908C-7C9398B0D946}" type="pres">
      <dgm:prSet presAssocID="{800ABD9D-E1D0-4A4E-89F7-E5CB8930B0EF}" presName="composite" presStyleCnt="0"/>
      <dgm:spPr/>
    </dgm:pt>
    <dgm:pt modelId="{096B7C8F-B23A-448D-96C6-F60BBBDF6B95}" type="pres">
      <dgm:prSet presAssocID="{800ABD9D-E1D0-4A4E-89F7-E5CB8930B0EF}" presName="parentText" presStyleLbl="alignNode1" presStyleIdx="2" presStyleCnt="5" custScaleX="100000" custLinFactNeighborX="0" custLinFactNeighborY="1377">
        <dgm:presLayoutVars>
          <dgm:chMax val="1"/>
          <dgm:bulletEnabled val="1"/>
        </dgm:presLayoutVars>
      </dgm:prSet>
      <dgm:spPr/>
      <dgm:t>
        <a:bodyPr/>
        <a:lstStyle/>
        <a:p>
          <a:endParaRPr lang="en-GB"/>
        </a:p>
      </dgm:t>
    </dgm:pt>
    <dgm:pt modelId="{2B5E56C7-9D35-4ED1-94D7-3CCF4414C59C}" type="pres">
      <dgm:prSet presAssocID="{800ABD9D-E1D0-4A4E-89F7-E5CB8930B0EF}" presName="descendantText" presStyleLbl="alignAcc1" presStyleIdx="2" presStyleCnt="5">
        <dgm:presLayoutVars>
          <dgm:bulletEnabled val="1"/>
        </dgm:presLayoutVars>
      </dgm:prSet>
      <dgm:spPr/>
      <dgm:t>
        <a:bodyPr/>
        <a:lstStyle/>
        <a:p>
          <a:endParaRPr lang="en-GB"/>
        </a:p>
      </dgm:t>
    </dgm:pt>
    <dgm:pt modelId="{64C02E4E-A49F-4F30-8C5D-3C3072671606}" type="pres">
      <dgm:prSet presAssocID="{D085C005-A502-44E3-8F4A-EA717067CB22}" presName="sp" presStyleCnt="0"/>
      <dgm:spPr/>
    </dgm:pt>
    <dgm:pt modelId="{735756A5-BDCF-4419-A708-26735A6BDAB1}" type="pres">
      <dgm:prSet presAssocID="{872DB1F4-E546-45A9-B3F4-64783E521C44}" presName="composite" presStyleCnt="0"/>
      <dgm:spPr/>
    </dgm:pt>
    <dgm:pt modelId="{0D880F28-9A16-4616-BED6-6A2A8F1D7E75}" type="pres">
      <dgm:prSet presAssocID="{872DB1F4-E546-45A9-B3F4-64783E521C44}" presName="parentText" presStyleLbl="alignNode1" presStyleIdx="3" presStyleCnt="5">
        <dgm:presLayoutVars>
          <dgm:chMax val="1"/>
          <dgm:bulletEnabled val="1"/>
        </dgm:presLayoutVars>
      </dgm:prSet>
      <dgm:spPr/>
      <dgm:t>
        <a:bodyPr/>
        <a:lstStyle/>
        <a:p>
          <a:endParaRPr lang="en-GB"/>
        </a:p>
      </dgm:t>
    </dgm:pt>
    <dgm:pt modelId="{1DE5F1A3-0177-4D5C-9BA5-397387DCBF8E}" type="pres">
      <dgm:prSet presAssocID="{872DB1F4-E546-45A9-B3F4-64783E521C44}" presName="descendantText" presStyleLbl="alignAcc1" presStyleIdx="3" presStyleCnt="5">
        <dgm:presLayoutVars>
          <dgm:bulletEnabled val="1"/>
        </dgm:presLayoutVars>
      </dgm:prSet>
      <dgm:spPr/>
      <dgm:t>
        <a:bodyPr/>
        <a:lstStyle/>
        <a:p>
          <a:endParaRPr lang="en-GB"/>
        </a:p>
      </dgm:t>
    </dgm:pt>
    <dgm:pt modelId="{59EE0F4D-8D66-4CCD-BC27-9E137E33CDA6}" type="pres">
      <dgm:prSet presAssocID="{0515B02A-EB8E-45BD-9460-4AA980292FB9}" presName="sp" presStyleCnt="0"/>
      <dgm:spPr/>
    </dgm:pt>
    <dgm:pt modelId="{637E781B-9638-4901-BECF-B4806725E08F}" type="pres">
      <dgm:prSet presAssocID="{79B98376-104A-4471-85BE-9C106E78F3C2}" presName="composite" presStyleCnt="0"/>
      <dgm:spPr/>
    </dgm:pt>
    <dgm:pt modelId="{D09069BA-54A7-4151-B4A9-4A6FB5418F6B}" type="pres">
      <dgm:prSet presAssocID="{79B98376-104A-4471-85BE-9C106E78F3C2}" presName="parentText" presStyleLbl="alignNode1" presStyleIdx="4" presStyleCnt="5" custLinFactNeighborY="-40">
        <dgm:presLayoutVars>
          <dgm:chMax val="1"/>
          <dgm:bulletEnabled val="1"/>
        </dgm:presLayoutVars>
      </dgm:prSet>
      <dgm:spPr/>
      <dgm:t>
        <a:bodyPr/>
        <a:lstStyle/>
        <a:p>
          <a:endParaRPr lang="en-GB"/>
        </a:p>
      </dgm:t>
    </dgm:pt>
    <dgm:pt modelId="{D32C19D6-7812-42F8-8C02-E77B0A4D2854}" type="pres">
      <dgm:prSet presAssocID="{79B98376-104A-4471-85BE-9C106E78F3C2}" presName="descendantText" presStyleLbl="alignAcc1" presStyleIdx="4" presStyleCnt="5" custLinFactNeighborX="0" custLinFactNeighborY="-4939">
        <dgm:presLayoutVars>
          <dgm:bulletEnabled val="1"/>
        </dgm:presLayoutVars>
      </dgm:prSet>
      <dgm:spPr/>
      <dgm:t>
        <a:bodyPr/>
        <a:lstStyle/>
        <a:p>
          <a:endParaRPr lang="en-GB"/>
        </a:p>
      </dgm:t>
    </dgm:pt>
  </dgm:ptLst>
  <dgm:cxnLst>
    <dgm:cxn modelId="{CD830976-4714-41D0-B1D6-1E292375FFD2}" type="presOf" srcId="{411BB5BB-45A6-47F2-9DFC-1BEB76C68B60}" destId="{7A015665-F59C-4540-A1BC-5FE541F5A8D6}" srcOrd="0" destOrd="0" presId="urn:microsoft.com/office/officeart/2005/8/layout/chevron2"/>
    <dgm:cxn modelId="{5A98DE7E-B36A-4B43-9F21-DA3535BDEDA0}" type="presOf" srcId="{5B85A1D2-85E5-437A-925B-26346C87E6C7}" destId="{2B5E56C7-9D35-4ED1-94D7-3CCF4414C59C}" srcOrd="0" destOrd="0" presId="urn:microsoft.com/office/officeart/2005/8/layout/chevron2"/>
    <dgm:cxn modelId="{773AB23C-F772-4AF7-A4EB-4C34B53D8E61}" type="presOf" srcId="{800ABD9D-E1D0-4A4E-89F7-E5CB8930B0EF}" destId="{096B7C8F-B23A-448D-96C6-F60BBBDF6B95}" srcOrd="0" destOrd="0" presId="urn:microsoft.com/office/officeart/2005/8/layout/chevron2"/>
    <dgm:cxn modelId="{4A8A5EDC-F76D-40DB-BABC-C2AE13592592}" type="presOf" srcId="{8FFAB997-C0AF-41DB-BD06-A7266968424B}" destId="{1DE5F1A3-0177-4D5C-9BA5-397387DCBF8E}" srcOrd="0" destOrd="0" presId="urn:microsoft.com/office/officeart/2005/8/layout/chevron2"/>
    <dgm:cxn modelId="{A6F25FD3-5FEE-44AC-82EA-3F65B376B03C}" srcId="{800ABD9D-E1D0-4A4E-89F7-E5CB8930B0EF}" destId="{5B85A1D2-85E5-437A-925B-26346C87E6C7}" srcOrd="0" destOrd="0" parTransId="{B39ABAED-1218-45C0-9F35-4F019A011C3F}" sibTransId="{D81F6A5C-C757-466D-A7A5-E9173EC9BEDE}"/>
    <dgm:cxn modelId="{C1154310-6A50-418C-946F-6DDC13419515}" type="presOf" srcId="{E3F5D1E4-DA13-49A0-A058-91E6DA835233}" destId="{924B25B1-E637-4941-9AB0-330CF3AFEA42}" srcOrd="0" destOrd="0" presId="urn:microsoft.com/office/officeart/2005/8/layout/chevron2"/>
    <dgm:cxn modelId="{F595AA8B-3260-4606-8698-B767DCDB7690}" srcId="{872DB1F4-E546-45A9-B3F4-64783E521C44}" destId="{8FFAB997-C0AF-41DB-BD06-A7266968424B}" srcOrd="0" destOrd="0" parTransId="{EEFC77C7-7DE4-40FE-AB25-C46789F757BC}" sibTransId="{F0C2ABDB-B39C-480A-8410-8F498E78C315}"/>
    <dgm:cxn modelId="{E8FBC738-B93F-46D8-AB5C-FB748FFBD5A5}" srcId="{411BB5BB-45A6-47F2-9DFC-1BEB76C68B60}" destId="{872DB1F4-E546-45A9-B3F4-64783E521C44}" srcOrd="3" destOrd="0" parTransId="{1732CE1A-041C-4FA3-93BD-6780213ED618}" sibTransId="{0515B02A-EB8E-45BD-9460-4AA980292FB9}"/>
    <dgm:cxn modelId="{8C833A1F-9856-4BF1-A896-F4DB6D28C0D1}" type="presOf" srcId="{872DB1F4-E546-45A9-B3F4-64783E521C44}" destId="{0D880F28-9A16-4616-BED6-6A2A8F1D7E75}" srcOrd="0" destOrd="0" presId="urn:microsoft.com/office/officeart/2005/8/layout/chevron2"/>
    <dgm:cxn modelId="{02B6EAB2-D8F4-428D-84BC-4F26F4C28C5D}" type="presOf" srcId="{E02E9197-24C0-44E2-BE68-5DB531AAA167}" destId="{D32C19D6-7812-42F8-8C02-E77B0A4D2854}" srcOrd="0" destOrd="0" presId="urn:microsoft.com/office/officeart/2005/8/layout/chevron2"/>
    <dgm:cxn modelId="{656BCBB8-6E11-4E7B-8EB7-C94B9337725D}" srcId="{411BB5BB-45A6-47F2-9DFC-1BEB76C68B60}" destId="{800ABD9D-E1D0-4A4E-89F7-E5CB8930B0EF}" srcOrd="2" destOrd="0" parTransId="{1722AB4C-AA5C-448C-9396-088DE6FC0055}" sibTransId="{D085C005-A502-44E3-8F4A-EA717067CB22}"/>
    <dgm:cxn modelId="{8DF531A9-E2F3-4447-88F7-885E78889C6A}" srcId="{13530C31-7FA1-47B3-8F8A-C69DA8B8F039}" destId="{1B921576-6BC3-42D1-A61E-C6B375A6AC2E}" srcOrd="0" destOrd="0" parTransId="{3AA0AE89-D450-490A-B2C1-7FB31A0DCC01}" sibTransId="{B8BFA63E-33F4-4AB5-8B1A-B904EA293002}"/>
    <dgm:cxn modelId="{E2D447D7-5240-4BC4-8F9E-466D0051D1A2}" type="presOf" srcId="{243B9362-D2E8-426F-BE7A-C31DF6B3FA2F}" destId="{221C9B96-CD6F-46A6-B87B-13C369650ED0}" srcOrd="0" destOrd="0" presId="urn:microsoft.com/office/officeart/2005/8/layout/chevron2"/>
    <dgm:cxn modelId="{4744AF7C-D5A4-4B7B-B434-CCFEE458FD90}" type="presOf" srcId="{13530C31-7FA1-47B3-8F8A-C69DA8B8F039}" destId="{BD499F3D-8623-4CAF-90C1-EEB726970AF7}" srcOrd="0" destOrd="0" presId="urn:microsoft.com/office/officeart/2005/8/layout/chevron2"/>
    <dgm:cxn modelId="{17CF4824-4765-4141-8A27-DFAEF9533792}" srcId="{411BB5BB-45A6-47F2-9DFC-1BEB76C68B60}" destId="{243B9362-D2E8-426F-BE7A-C31DF6B3FA2F}" srcOrd="1" destOrd="0" parTransId="{C49C6E99-4924-448D-89CB-5F0F3C198C1F}" sibTransId="{339B65C6-FAE8-4847-B1A1-738347CED5C9}"/>
    <dgm:cxn modelId="{648C004D-7148-47E4-88A4-872556F619AE}" srcId="{79B98376-104A-4471-85BE-9C106E78F3C2}" destId="{E02E9197-24C0-44E2-BE68-5DB531AAA167}" srcOrd="0" destOrd="0" parTransId="{88D6E0F1-129D-4818-988D-8556F1882956}" sibTransId="{FE28D854-17E0-44E2-A5D5-2C90B5E8C542}"/>
    <dgm:cxn modelId="{BF1FBE5C-EAAD-4D62-B879-D483BC194E35}" srcId="{411BB5BB-45A6-47F2-9DFC-1BEB76C68B60}" destId="{79B98376-104A-4471-85BE-9C106E78F3C2}" srcOrd="4" destOrd="0" parTransId="{302A62C3-6224-4CA9-8345-852E8265AE27}" sibTransId="{08149057-595D-453E-A013-992535965AEA}"/>
    <dgm:cxn modelId="{B55EE0E7-3A7A-4437-B391-6491206B4FFE}" type="presOf" srcId="{1B921576-6BC3-42D1-A61E-C6B375A6AC2E}" destId="{36A9B09A-976B-448E-92A1-C2CB1FB12692}" srcOrd="0" destOrd="0" presId="urn:microsoft.com/office/officeart/2005/8/layout/chevron2"/>
    <dgm:cxn modelId="{BD022FC7-1736-4572-9216-C749D51BC7C6}" srcId="{243B9362-D2E8-426F-BE7A-C31DF6B3FA2F}" destId="{E3F5D1E4-DA13-49A0-A058-91E6DA835233}" srcOrd="0" destOrd="0" parTransId="{5A3B08ED-2616-4D14-98EC-2FEA454FEF0D}" sibTransId="{8149DA23-1C96-49CE-BA49-64BD26CF7280}"/>
    <dgm:cxn modelId="{6D79E544-8D2A-443B-BCC4-0D9479CEC797}" type="presOf" srcId="{79B98376-104A-4471-85BE-9C106E78F3C2}" destId="{D09069BA-54A7-4151-B4A9-4A6FB5418F6B}" srcOrd="0" destOrd="0" presId="urn:microsoft.com/office/officeart/2005/8/layout/chevron2"/>
    <dgm:cxn modelId="{E54B010A-E091-408B-8E94-F8ED62281A65}" srcId="{411BB5BB-45A6-47F2-9DFC-1BEB76C68B60}" destId="{13530C31-7FA1-47B3-8F8A-C69DA8B8F039}" srcOrd="0" destOrd="0" parTransId="{42A9D49B-1E31-49F9-87E1-D4BE1FF55A1B}" sibTransId="{F2C43E0A-BFFD-4196-819F-65494CA507E4}"/>
    <dgm:cxn modelId="{07CCFBD7-A36D-48D1-AF4D-8626E41A7BB5}" type="presParOf" srcId="{7A015665-F59C-4540-A1BC-5FE541F5A8D6}" destId="{AB0F3AD9-7473-474B-9284-73A22EB6BEE2}" srcOrd="0" destOrd="0" presId="urn:microsoft.com/office/officeart/2005/8/layout/chevron2"/>
    <dgm:cxn modelId="{8FBB24B7-C702-4815-B58D-C42BD3EA4195}" type="presParOf" srcId="{AB0F3AD9-7473-474B-9284-73A22EB6BEE2}" destId="{BD499F3D-8623-4CAF-90C1-EEB726970AF7}" srcOrd="0" destOrd="0" presId="urn:microsoft.com/office/officeart/2005/8/layout/chevron2"/>
    <dgm:cxn modelId="{C449BCC9-9B74-4B6F-93DE-862923040896}" type="presParOf" srcId="{AB0F3AD9-7473-474B-9284-73A22EB6BEE2}" destId="{36A9B09A-976B-448E-92A1-C2CB1FB12692}" srcOrd="1" destOrd="0" presId="urn:microsoft.com/office/officeart/2005/8/layout/chevron2"/>
    <dgm:cxn modelId="{81F2713E-028D-4999-AD36-5EFEDB56624E}" type="presParOf" srcId="{7A015665-F59C-4540-A1BC-5FE541F5A8D6}" destId="{FD4A2688-63AD-4D74-9CE8-DB63069E6C04}" srcOrd="1" destOrd="0" presId="urn:microsoft.com/office/officeart/2005/8/layout/chevron2"/>
    <dgm:cxn modelId="{F879A6E3-18E1-409D-9D7A-FD98E2EE075D}" type="presParOf" srcId="{7A015665-F59C-4540-A1BC-5FE541F5A8D6}" destId="{04990132-8413-46DF-952C-0194064F1297}" srcOrd="2" destOrd="0" presId="urn:microsoft.com/office/officeart/2005/8/layout/chevron2"/>
    <dgm:cxn modelId="{20041841-2171-4821-B6F9-3268D2573AB8}" type="presParOf" srcId="{04990132-8413-46DF-952C-0194064F1297}" destId="{221C9B96-CD6F-46A6-B87B-13C369650ED0}" srcOrd="0" destOrd="0" presId="urn:microsoft.com/office/officeart/2005/8/layout/chevron2"/>
    <dgm:cxn modelId="{AF95A346-DD9B-4089-9E46-0393D9C4DAE9}" type="presParOf" srcId="{04990132-8413-46DF-952C-0194064F1297}" destId="{924B25B1-E637-4941-9AB0-330CF3AFEA42}" srcOrd="1" destOrd="0" presId="urn:microsoft.com/office/officeart/2005/8/layout/chevron2"/>
    <dgm:cxn modelId="{49A5A475-FE7A-490C-A48A-71CA128148D3}" type="presParOf" srcId="{7A015665-F59C-4540-A1BC-5FE541F5A8D6}" destId="{7CF52286-6F81-4741-A90B-C7D8D5DF46D6}" srcOrd="3" destOrd="0" presId="urn:microsoft.com/office/officeart/2005/8/layout/chevron2"/>
    <dgm:cxn modelId="{54B8E3B8-24A6-4FF5-A28F-BD9F53092D55}" type="presParOf" srcId="{7A015665-F59C-4540-A1BC-5FE541F5A8D6}" destId="{07176BD1-2CC9-44FC-908C-7C9398B0D946}" srcOrd="4" destOrd="0" presId="urn:microsoft.com/office/officeart/2005/8/layout/chevron2"/>
    <dgm:cxn modelId="{8C192319-3A68-4F76-A333-1711664D35BE}" type="presParOf" srcId="{07176BD1-2CC9-44FC-908C-7C9398B0D946}" destId="{096B7C8F-B23A-448D-96C6-F60BBBDF6B95}" srcOrd="0" destOrd="0" presId="urn:microsoft.com/office/officeart/2005/8/layout/chevron2"/>
    <dgm:cxn modelId="{5296F5C9-9691-4063-AD36-8DB093960ACC}" type="presParOf" srcId="{07176BD1-2CC9-44FC-908C-7C9398B0D946}" destId="{2B5E56C7-9D35-4ED1-94D7-3CCF4414C59C}" srcOrd="1" destOrd="0" presId="urn:microsoft.com/office/officeart/2005/8/layout/chevron2"/>
    <dgm:cxn modelId="{4ED5FFAE-A788-442D-84E9-41D20F847C8D}" type="presParOf" srcId="{7A015665-F59C-4540-A1BC-5FE541F5A8D6}" destId="{64C02E4E-A49F-4F30-8C5D-3C3072671606}" srcOrd="5" destOrd="0" presId="urn:microsoft.com/office/officeart/2005/8/layout/chevron2"/>
    <dgm:cxn modelId="{E42E0BB3-12E2-4F42-8B27-C59743AE1D26}" type="presParOf" srcId="{7A015665-F59C-4540-A1BC-5FE541F5A8D6}" destId="{735756A5-BDCF-4419-A708-26735A6BDAB1}" srcOrd="6" destOrd="0" presId="urn:microsoft.com/office/officeart/2005/8/layout/chevron2"/>
    <dgm:cxn modelId="{023E3A1D-4192-4A02-B2FB-8C36CA8EBE55}" type="presParOf" srcId="{735756A5-BDCF-4419-A708-26735A6BDAB1}" destId="{0D880F28-9A16-4616-BED6-6A2A8F1D7E75}" srcOrd="0" destOrd="0" presId="urn:microsoft.com/office/officeart/2005/8/layout/chevron2"/>
    <dgm:cxn modelId="{BA54BEA1-F66C-4088-A7E1-4D5F54DADE46}" type="presParOf" srcId="{735756A5-BDCF-4419-A708-26735A6BDAB1}" destId="{1DE5F1A3-0177-4D5C-9BA5-397387DCBF8E}" srcOrd="1" destOrd="0" presId="urn:microsoft.com/office/officeart/2005/8/layout/chevron2"/>
    <dgm:cxn modelId="{3D2A7BA5-7DB3-4501-97B3-D55794900B88}" type="presParOf" srcId="{7A015665-F59C-4540-A1BC-5FE541F5A8D6}" destId="{59EE0F4D-8D66-4CCD-BC27-9E137E33CDA6}" srcOrd="7" destOrd="0" presId="urn:microsoft.com/office/officeart/2005/8/layout/chevron2"/>
    <dgm:cxn modelId="{01523932-90B1-42FB-9448-A328BED4F6C9}" type="presParOf" srcId="{7A015665-F59C-4540-A1BC-5FE541F5A8D6}" destId="{637E781B-9638-4901-BECF-B4806725E08F}" srcOrd="8" destOrd="0" presId="urn:microsoft.com/office/officeart/2005/8/layout/chevron2"/>
    <dgm:cxn modelId="{C61F846A-A15A-40DE-9829-6F1D412F8E6B}" type="presParOf" srcId="{637E781B-9638-4901-BECF-B4806725E08F}" destId="{D09069BA-54A7-4151-B4A9-4A6FB5418F6B}" srcOrd="0" destOrd="0" presId="urn:microsoft.com/office/officeart/2005/8/layout/chevron2"/>
    <dgm:cxn modelId="{C61C736E-1510-4E5F-B9E6-4EADF9773BCF}" type="presParOf" srcId="{637E781B-9638-4901-BECF-B4806725E08F}" destId="{D32C19D6-7812-42F8-8C02-E77B0A4D285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492A2B5-51E7-4161-99FD-DE41864796CD}"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en-GB"/>
        </a:p>
      </dgm:t>
    </dgm:pt>
    <dgm:pt modelId="{6C2E7DD6-9B99-4003-81B6-678C424B371A}">
      <dgm:prSet phldrT="[Text]"/>
      <dgm:spPr/>
      <dgm:t>
        <a:bodyPr/>
        <a:lstStyle/>
        <a:p>
          <a:r>
            <a:rPr lang="en-GB" dirty="0" smtClean="0"/>
            <a:t>National Drivers</a:t>
          </a:r>
        </a:p>
      </dgm:t>
    </dgm:pt>
    <dgm:pt modelId="{6259EF81-E785-4E25-9A25-46FAE4C924A7}" type="parTrans" cxnId="{7C09C778-20C6-4460-A4CE-1C767EB96B41}">
      <dgm:prSet/>
      <dgm:spPr/>
      <dgm:t>
        <a:bodyPr/>
        <a:lstStyle/>
        <a:p>
          <a:endParaRPr lang="en-GB"/>
        </a:p>
      </dgm:t>
    </dgm:pt>
    <dgm:pt modelId="{820726BC-B15F-41E4-9ED7-2BE28290A93D}" type="sibTrans" cxnId="{7C09C778-20C6-4460-A4CE-1C767EB96B41}">
      <dgm:prSet/>
      <dgm:spPr/>
      <dgm:t>
        <a:bodyPr/>
        <a:lstStyle/>
        <a:p>
          <a:endParaRPr lang="en-GB"/>
        </a:p>
      </dgm:t>
    </dgm:pt>
    <dgm:pt modelId="{E9EAEF28-92B7-4805-AB04-93D74D1C5F50}">
      <dgm:prSet/>
      <dgm:spPr/>
      <dgm:t>
        <a:bodyPr/>
        <a:lstStyle/>
        <a:p>
          <a:r>
            <a:rPr lang="en-GB" dirty="0" smtClean="0"/>
            <a:t>Health and Social Care Act (2012)</a:t>
          </a:r>
          <a:endParaRPr lang="en-GB" dirty="0"/>
        </a:p>
      </dgm:t>
    </dgm:pt>
    <dgm:pt modelId="{EECA7000-D9F9-4FA0-92CC-129FC19EEF09}" type="parTrans" cxnId="{2B89465D-6E0D-4645-9385-F3CFEC78953A}">
      <dgm:prSet/>
      <dgm:spPr/>
      <dgm:t>
        <a:bodyPr/>
        <a:lstStyle/>
        <a:p>
          <a:endParaRPr lang="en-GB"/>
        </a:p>
      </dgm:t>
    </dgm:pt>
    <dgm:pt modelId="{5A8EE548-6F83-4915-A8E2-73C4A583C2EE}" type="sibTrans" cxnId="{2B89465D-6E0D-4645-9385-F3CFEC78953A}">
      <dgm:prSet/>
      <dgm:spPr/>
      <dgm:t>
        <a:bodyPr/>
        <a:lstStyle/>
        <a:p>
          <a:endParaRPr lang="en-GB"/>
        </a:p>
      </dgm:t>
    </dgm:pt>
    <dgm:pt modelId="{F8B0DF2F-C7C2-4392-B7B0-D253EDA5CC8B}">
      <dgm:prSet/>
      <dgm:spPr/>
      <dgm:t>
        <a:bodyPr/>
        <a:lstStyle/>
        <a:p>
          <a:r>
            <a:rPr lang="en-GB" dirty="0" smtClean="0"/>
            <a:t>Urgent and Emergency Care Review (2013)</a:t>
          </a:r>
          <a:endParaRPr lang="en-GB" dirty="0"/>
        </a:p>
      </dgm:t>
    </dgm:pt>
    <dgm:pt modelId="{0FFE5CCA-CE02-4069-8A2B-D42878E8BCB7}" type="parTrans" cxnId="{D08BD7F4-2763-439C-B554-E0F77017DDFC}">
      <dgm:prSet/>
      <dgm:spPr/>
      <dgm:t>
        <a:bodyPr/>
        <a:lstStyle/>
        <a:p>
          <a:endParaRPr lang="en-GB"/>
        </a:p>
      </dgm:t>
    </dgm:pt>
    <dgm:pt modelId="{48323552-7617-4799-84ED-CF7B67510930}" type="sibTrans" cxnId="{D08BD7F4-2763-439C-B554-E0F77017DDFC}">
      <dgm:prSet/>
      <dgm:spPr/>
      <dgm:t>
        <a:bodyPr/>
        <a:lstStyle/>
        <a:p>
          <a:endParaRPr lang="en-GB"/>
        </a:p>
      </dgm:t>
    </dgm:pt>
    <dgm:pt modelId="{84E0E78D-6CC7-451F-99DF-554CC6691643}">
      <dgm:prSet/>
      <dgm:spPr/>
      <dgm:t>
        <a:bodyPr/>
        <a:lstStyle/>
        <a:p>
          <a:r>
            <a:rPr lang="en-GB" dirty="0" smtClean="0"/>
            <a:t>Achieving Better Access to MH services by 2020 (2014)</a:t>
          </a:r>
          <a:endParaRPr lang="en-GB" dirty="0"/>
        </a:p>
      </dgm:t>
    </dgm:pt>
    <dgm:pt modelId="{1B910EEA-1D8F-4169-BECB-E8FA180467D8}" type="parTrans" cxnId="{FA7F55A4-AF33-4581-B1C7-FACD7A265DBC}">
      <dgm:prSet/>
      <dgm:spPr/>
      <dgm:t>
        <a:bodyPr/>
        <a:lstStyle/>
        <a:p>
          <a:endParaRPr lang="en-GB"/>
        </a:p>
      </dgm:t>
    </dgm:pt>
    <dgm:pt modelId="{83F4B83E-B7B5-4AE2-8E09-FD6EC92F8447}" type="sibTrans" cxnId="{FA7F55A4-AF33-4581-B1C7-FACD7A265DBC}">
      <dgm:prSet/>
      <dgm:spPr/>
      <dgm:t>
        <a:bodyPr/>
        <a:lstStyle/>
        <a:p>
          <a:endParaRPr lang="en-GB"/>
        </a:p>
      </dgm:t>
    </dgm:pt>
    <dgm:pt modelId="{221BF113-3656-4559-AF0C-04D670D8668A}">
      <dgm:prSet/>
      <dgm:spPr/>
      <dgm:t>
        <a:bodyPr/>
        <a:lstStyle/>
        <a:p>
          <a:r>
            <a:rPr lang="en-GB" b="1" dirty="0" smtClean="0"/>
            <a:t>Five Year Forward View for Mental Health (2014)</a:t>
          </a:r>
          <a:endParaRPr lang="en-GB" dirty="0"/>
        </a:p>
      </dgm:t>
    </dgm:pt>
    <dgm:pt modelId="{1FB55240-46A0-4910-953B-5302426A3C13}" type="parTrans" cxnId="{1574DD5D-605B-4DB1-B660-4A67CE914FF6}">
      <dgm:prSet/>
      <dgm:spPr/>
      <dgm:t>
        <a:bodyPr/>
        <a:lstStyle/>
        <a:p>
          <a:endParaRPr lang="en-GB"/>
        </a:p>
      </dgm:t>
    </dgm:pt>
    <dgm:pt modelId="{E3CC2FEC-AD80-4E61-BB4A-8DE2961D75A5}" type="sibTrans" cxnId="{1574DD5D-605B-4DB1-B660-4A67CE914FF6}">
      <dgm:prSet/>
      <dgm:spPr/>
      <dgm:t>
        <a:bodyPr/>
        <a:lstStyle/>
        <a:p>
          <a:endParaRPr lang="en-GB"/>
        </a:p>
      </dgm:t>
    </dgm:pt>
    <dgm:pt modelId="{D1F82826-5958-4E8F-9805-77411E7DBFC8}">
      <dgm:prSet/>
      <dgm:spPr/>
      <dgm:t>
        <a:bodyPr/>
        <a:lstStyle/>
        <a:p>
          <a:r>
            <a:rPr lang="en-GB" dirty="0" smtClean="0"/>
            <a:t>Mental Health Crisis Care Concordat (2014)</a:t>
          </a:r>
          <a:endParaRPr lang="en-GB" dirty="0"/>
        </a:p>
      </dgm:t>
    </dgm:pt>
    <dgm:pt modelId="{3C1969F3-3E26-4BA8-A3A0-8485CB47BFA8}" type="parTrans" cxnId="{D0887D7E-3916-458B-A89C-037B9CFA8D50}">
      <dgm:prSet/>
      <dgm:spPr/>
      <dgm:t>
        <a:bodyPr/>
        <a:lstStyle/>
        <a:p>
          <a:endParaRPr lang="en-GB"/>
        </a:p>
      </dgm:t>
    </dgm:pt>
    <dgm:pt modelId="{7B54C272-2119-42EB-BB62-A3439B6ECCCA}" type="sibTrans" cxnId="{D0887D7E-3916-458B-A89C-037B9CFA8D50}">
      <dgm:prSet/>
      <dgm:spPr/>
      <dgm:t>
        <a:bodyPr/>
        <a:lstStyle/>
        <a:p>
          <a:endParaRPr lang="en-GB"/>
        </a:p>
      </dgm:t>
    </dgm:pt>
    <dgm:pt modelId="{0B00683B-39CC-4DDE-97F5-5E9FAB86670D}">
      <dgm:prSet/>
      <dgm:spPr/>
      <dgm:t>
        <a:bodyPr/>
        <a:lstStyle/>
        <a:p>
          <a:r>
            <a:rPr lang="en-GB" dirty="0" smtClean="0"/>
            <a:t>Right Here, Right Now (CQC report, 2015)</a:t>
          </a:r>
          <a:endParaRPr lang="en-GB" dirty="0"/>
        </a:p>
      </dgm:t>
    </dgm:pt>
    <dgm:pt modelId="{0F2778DE-55A7-48AE-8C63-9AAB89D3D6D7}" type="parTrans" cxnId="{F666CC81-6505-45DD-A61C-F8E589B6CC7D}">
      <dgm:prSet/>
      <dgm:spPr/>
      <dgm:t>
        <a:bodyPr/>
        <a:lstStyle/>
        <a:p>
          <a:endParaRPr lang="en-GB"/>
        </a:p>
      </dgm:t>
    </dgm:pt>
    <dgm:pt modelId="{9E7EA5F6-A029-49F1-85A6-5A813B701534}" type="sibTrans" cxnId="{F666CC81-6505-45DD-A61C-F8E589B6CC7D}">
      <dgm:prSet/>
      <dgm:spPr/>
      <dgm:t>
        <a:bodyPr/>
        <a:lstStyle/>
        <a:p>
          <a:endParaRPr lang="en-GB"/>
        </a:p>
      </dgm:t>
    </dgm:pt>
    <dgm:pt modelId="{44489ED2-9D15-48ED-A118-CCFC5DB9BAFC}">
      <dgm:prSet/>
      <dgm:spPr/>
      <dgm:t>
        <a:bodyPr/>
        <a:lstStyle/>
        <a:p>
          <a:r>
            <a:rPr lang="en-GB" dirty="0" smtClean="0"/>
            <a:t>Policing and Crime Act (2017)</a:t>
          </a:r>
          <a:endParaRPr lang="en-GB" dirty="0"/>
        </a:p>
      </dgm:t>
    </dgm:pt>
    <dgm:pt modelId="{75081ADC-A232-4E33-9810-D821E880131E}" type="parTrans" cxnId="{D90FC4DF-360F-47B7-A382-2013856E1856}">
      <dgm:prSet/>
      <dgm:spPr/>
      <dgm:t>
        <a:bodyPr/>
        <a:lstStyle/>
        <a:p>
          <a:endParaRPr lang="en-GB"/>
        </a:p>
      </dgm:t>
    </dgm:pt>
    <dgm:pt modelId="{CE2DEDEB-52D0-4408-B1D2-B65FCB49C30D}" type="sibTrans" cxnId="{D90FC4DF-360F-47B7-A382-2013856E1856}">
      <dgm:prSet/>
      <dgm:spPr/>
      <dgm:t>
        <a:bodyPr/>
        <a:lstStyle/>
        <a:p>
          <a:endParaRPr lang="en-GB"/>
        </a:p>
      </dgm:t>
    </dgm:pt>
    <dgm:pt modelId="{88E6780E-F9EB-46D1-A1BA-9A8AF10A1E96}">
      <dgm:prSet/>
      <dgm:spPr/>
      <dgm:t>
        <a:bodyPr/>
        <a:lstStyle/>
        <a:p>
          <a:r>
            <a:rPr lang="en-GB" b="1" dirty="0" smtClean="0"/>
            <a:t>NHS Planning Guidance (2017)</a:t>
          </a:r>
          <a:endParaRPr lang="en-GB" dirty="0"/>
        </a:p>
      </dgm:t>
    </dgm:pt>
    <dgm:pt modelId="{1CA409AE-01DA-44FD-84F5-4F16FC5972F6}" type="parTrans" cxnId="{723D2218-4941-48B9-A009-D18B9F8563CA}">
      <dgm:prSet/>
      <dgm:spPr/>
      <dgm:t>
        <a:bodyPr/>
        <a:lstStyle/>
        <a:p>
          <a:endParaRPr lang="en-GB"/>
        </a:p>
      </dgm:t>
    </dgm:pt>
    <dgm:pt modelId="{A3EC9E52-EAA2-44CC-B783-9546A1583FFE}" type="sibTrans" cxnId="{723D2218-4941-48B9-A009-D18B9F8563CA}">
      <dgm:prSet/>
      <dgm:spPr/>
      <dgm:t>
        <a:bodyPr/>
        <a:lstStyle/>
        <a:p>
          <a:endParaRPr lang="en-GB"/>
        </a:p>
      </dgm:t>
    </dgm:pt>
    <dgm:pt modelId="{38A85D0F-6607-4251-9F84-1A171FB8B250}">
      <dgm:prSet/>
      <dgm:spPr/>
      <dgm:t>
        <a:bodyPr/>
        <a:lstStyle/>
        <a:p>
          <a:r>
            <a:rPr lang="en-GB" dirty="0" smtClean="0"/>
            <a:t>Mental Health Act Review (2018)</a:t>
          </a:r>
          <a:endParaRPr lang="en-GB" dirty="0"/>
        </a:p>
      </dgm:t>
    </dgm:pt>
    <dgm:pt modelId="{2951D67F-C706-451B-8529-A8EDD5094784}" type="parTrans" cxnId="{227E59FB-9C13-4FEB-93AE-F5B37CA31BF1}">
      <dgm:prSet/>
      <dgm:spPr/>
      <dgm:t>
        <a:bodyPr/>
        <a:lstStyle/>
        <a:p>
          <a:endParaRPr lang="en-GB"/>
        </a:p>
      </dgm:t>
    </dgm:pt>
    <dgm:pt modelId="{D1A21389-1B0E-4DC0-AE62-20352246AE77}" type="sibTrans" cxnId="{227E59FB-9C13-4FEB-93AE-F5B37CA31BF1}">
      <dgm:prSet/>
      <dgm:spPr/>
      <dgm:t>
        <a:bodyPr/>
        <a:lstStyle/>
        <a:p>
          <a:endParaRPr lang="en-GB"/>
        </a:p>
      </dgm:t>
    </dgm:pt>
    <dgm:pt modelId="{7D34D7D8-888E-43A0-AE07-72259226AB8A}">
      <dgm:prSet/>
      <dgm:spPr/>
      <dgm:t>
        <a:bodyPr/>
        <a:lstStyle/>
        <a:p>
          <a:r>
            <a:rPr lang="en-GB" b="1" dirty="0" smtClean="0"/>
            <a:t>The Long Term NHS Plan (2018)</a:t>
          </a:r>
          <a:endParaRPr lang="en-GB" dirty="0"/>
        </a:p>
      </dgm:t>
    </dgm:pt>
    <dgm:pt modelId="{EE1E5276-85CE-462E-8618-9937B91F4360}" type="parTrans" cxnId="{29172ECD-1A00-4E17-A983-3945224F5C58}">
      <dgm:prSet/>
      <dgm:spPr/>
      <dgm:t>
        <a:bodyPr/>
        <a:lstStyle/>
        <a:p>
          <a:endParaRPr lang="en-GB"/>
        </a:p>
      </dgm:t>
    </dgm:pt>
    <dgm:pt modelId="{DE386328-249A-4B5E-AB3F-9051C34B5A01}" type="sibTrans" cxnId="{29172ECD-1A00-4E17-A983-3945224F5C58}">
      <dgm:prSet/>
      <dgm:spPr/>
      <dgm:t>
        <a:bodyPr/>
        <a:lstStyle/>
        <a:p>
          <a:endParaRPr lang="en-GB"/>
        </a:p>
      </dgm:t>
    </dgm:pt>
    <dgm:pt modelId="{769D5991-6100-447D-A9A6-0ED6FF91C573}" type="pres">
      <dgm:prSet presAssocID="{3492A2B5-51E7-4161-99FD-DE41864796CD}" presName="Name0" presStyleCnt="0">
        <dgm:presLayoutVars>
          <dgm:dir/>
          <dgm:animLvl val="lvl"/>
          <dgm:resizeHandles val="exact"/>
        </dgm:presLayoutVars>
      </dgm:prSet>
      <dgm:spPr/>
      <dgm:t>
        <a:bodyPr/>
        <a:lstStyle/>
        <a:p>
          <a:endParaRPr lang="en-GB"/>
        </a:p>
      </dgm:t>
    </dgm:pt>
    <dgm:pt modelId="{3BA6B1C7-AF65-4559-8378-ED931EEE2EE5}" type="pres">
      <dgm:prSet presAssocID="{6C2E7DD6-9B99-4003-81B6-678C424B371A}" presName="composite" presStyleCnt="0"/>
      <dgm:spPr/>
      <dgm:t>
        <a:bodyPr/>
        <a:lstStyle/>
        <a:p>
          <a:endParaRPr lang="en-GB"/>
        </a:p>
      </dgm:t>
    </dgm:pt>
    <dgm:pt modelId="{435334EA-5640-4B52-888D-3283761840A9}" type="pres">
      <dgm:prSet presAssocID="{6C2E7DD6-9B99-4003-81B6-678C424B371A}" presName="parTx" presStyleLbl="alignNode1" presStyleIdx="0" presStyleCnt="1" custLinFactNeighborX="1685" custLinFactNeighborY="6855">
        <dgm:presLayoutVars>
          <dgm:chMax val="0"/>
          <dgm:chPref val="0"/>
          <dgm:bulletEnabled val="1"/>
        </dgm:presLayoutVars>
      </dgm:prSet>
      <dgm:spPr/>
      <dgm:t>
        <a:bodyPr/>
        <a:lstStyle/>
        <a:p>
          <a:endParaRPr lang="en-GB"/>
        </a:p>
      </dgm:t>
    </dgm:pt>
    <dgm:pt modelId="{08DD087C-713D-4CC5-A337-2B7144C624DE}" type="pres">
      <dgm:prSet presAssocID="{6C2E7DD6-9B99-4003-81B6-678C424B371A}" presName="desTx" presStyleLbl="alignAccFollowNode1" presStyleIdx="0" presStyleCnt="1" custLinFactNeighborX="-397" custLinFactNeighborY="433">
        <dgm:presLayoutVars>
          <dgm:bulletEnabled val="1"/>
        </dgm:presLayoutVars>
      </dgm:prSet>
      <dgm:spPr/>
      <dgm:t>
        <a:bodyPr/>
        <a:lstStyle/>
        <a:p>
          <a:endParaRPr lang="en-GB"/>
        </a:p>
      </dgm:t>
    </dgm:pt>
  </dgm:ptLst>
  <dgm:cxnLst>
    <dgm:cxn modelId="{D0887D7E-3916-458B-A89C-037B9CFA8D50}" srcId="{6C2E7DD6-9B99-4003-81B6-678C424B371A}" destId="{D1F82826-5958-4E8F-9805-77411E7DBFC8}" srcOrd="4" destOrd="0" parTransId="{3C1969F3-3E26-4BA8-A3A0-8485CB47BFA8}" sibTransId="{7B54C272-2119-42EB-BB62-A3439B6ECCCA}"/>
    <dgm:cxn modelId="{227E59FB-9C13-4FEB-93AE-F5B37CA31BF1}" srcId="{6C2E7DD6-9B99-4003-81B6-678C424B371A}" destId="{38A85D0F-6607-4251-9F84-1A171FB8B250}" srcOrd="8" destOrd="0" parTransId="{2951D67F-C706-451B-8529-A8EDD5094784}" sibTransId="{D1A21389-1B0E-4DC0-AE62-20352246AE77}"/>
    <dgm:cxn modelId="{38BEEB4C-20B9-4135-867F-9E2AA9BFC856}" type="presOf" srcId="{221BF113-3656-4559-AF0C-04D670D8668A}" destId="{08DD087C-713D-4CC5-A337-2B7144C624DE}" srcOrd="0" destOrd="3" presId="urn:microsoft.com/office/officeart/2005/8/layout/hList1"/>
    <dgm:cxn modelId="{D90FC4DF-360F-47B7-A382-2013856E1856}" srcId="{6C2E7DD6-9B99-4003-81B6-678C424B371A}" destId="{44489ED2-9D15-48ED-A118-CCFC5DB9BAFC}" srcOrd="6" destOrd="0" parTransId="{75081ADC-A232-4E33-9810-D821E880131E}" sibTransId="{CE2DEDEB-52D0-4408-B1D2-B65FCB49C30D}"/>
    <dgm:cxn modelId="{2DE45306-5F5E-46B3-8577-92CE4CC00505}" type="presOf" srcId="{44489ED2-9D15-48ED-A118-CCFC5DB9BAFC}" destId="{08DD087C-713D-4CC5-A337-2B7144C624DE}" srcOrd="0" destOrd="6" presId="urn:microsoft.com/office/officeart/2005/8/layout/hList1"/>
    <dgm:cxn modelId="{05FC1FD9-29E4-4C8B-AE88-DD17CE58CA80}" type="presOf" srcId="{84E0E78D-6CC7-451F-99DF-554CC6691643}" destId="{08DD087C-713D-4CC5-A337-2B7144C624DE}" srcOrd="0" destOrd="2" presId="urn:microsoft.com/office/officeart/2005/8/layout/hList1"/>
    <dgm:cxn modelId="{29172ECD-1A00-4E17-A983-3945224F5C58}" srcId="{6C2E7DD6-9B99-4003-81B6-678C424B371A}" destId="{7D34D7D8-888E-43A0-AE07-72259226AB8A}" srcOrd="9" destOrd="0" parTransId="{EE1E5276-85CE-462E-8618-9937B91F4360}" sibTransId="{DE386328-249A-4B5E-AB3F-9051C34B5A01}"/>
    <dgm:cxn modelId="{A164E28F-41E6-4F1C-829F-D12AF927467C}" type="presOf" srcId="{0B00683B-39CC-4DDE-97F5-5E9FAB86670D}" destId="{08DD087C-713D-4CC5-A337-2B7144C624DE}" srcOrd="0" destOrd="5" presId="urn:microsoft.com/office/officeart/2005/8/layout/hList1"/>
    <dgm:cxn modelId="{FA7F55A4-AF33-4581-B1C7-FACD7A265DBC}" srcId="{6C2E7DD6-9B99-4003-81B6-678C424B371A}" destId="{84E0E78D-6CC7-451F-99DF-554CC6691643}" srcOrd="2" destOrd="0" parTransId="{1B910EEA-1D8F-4169-BECB-E8FA180467D8}" sibTransId="{83F4B83E-B7B5-4AE2-8E09-FD6EC92F8447}"/>
    <dgm:cxn modelId="{F666CC81-6505-45DD-A61C-F8E589B6CC7D}" srcId="{6C2E7DD6-9B99-4003-81B6-678C424B371A}" destId="{0B00683B-39CC-4DDE-97F5-5E9FAB86670D}" srcOrd="5" destOrd="0" parTransId="{0F2778DE-55A7-48AE-8C63-9AAB89D3D6D7}" sibTransId="{9E7EA5F6-A029-49F1-85A6-5A813B701534}"/>
    <dgm:cxn modelId="{7C09C778-20C6-4460-A4CE-1C767EB96B41}" srcId="{3492A2B5-51E7-4161-99FD-DE41864796CD}" destId="{6C2E7DD6-9B99-4003-81B6-678C424B371A}" srcOrd="0" destOrd="0" parTransId="{6259EF81-E785-4E25-9A25-46FAE4C924A7}" sibTransId="{820726BC-B15F-41E4-9ED7-2BE28290A93D}"/>
    <dgm:cxn modelId="{3DEE2712-A882-4CB9-B5E1-F3CEE5DFC59F}" type="presOf" srcId="{38A85D0F-6607-4251-9F84-1A171FB8B250}" destId="{08DD087C-713D-4CC5-A337-2B7144C624DE}" srcOrd="0" destOrd="8" presId="urn:microsoft.com/office/officeart/2005/8/layout/hList1"/>
    <dgm:cxn modelId="{B133F5AB-3EE6-4C25-AE5E-9AD6BBCC5014}" type="presOf" srcId="{D1F82826-5958-4E8F-9805-77411E7DBFC8}" destId="{08DD087C-713D-4CC5-A337-2B7144C624DE}" srcOrd="0" destOrd="4" presId="urn:microsoft.com/office/officeart/2005/8/layout/hList1"/>
    <dgm:cxn modelId="{723D2218-4941-48B9-A009-D18B9F8563CA}" srcId="{6C2E7DD6-9B99-4003-81B6-678C424B371A}" destId="{88E6780E-F9EB-46D1-A1BA-9A8AF10A1E96}" srcOrd="7" destOrd="0" parTransId="{1CA409AE-01DA-44FD-84F5-4F16FC5972F6}" sibTransId="{A3EC9E52-EAA2-44CC-B783-9546A1583FFE}"/>
    <dgm:cxn modelId="{2D408C93-0163-4D17-AF29-CAB5EB85B775}" type="presOf" srcId="{6C2E7DD6-9B99-4003-81B6-678C424B371A}" destId="{435334EA-5640-4B52-888D-3283761840A9}" srcOrd="0" destOrd="0" presId="urn:microsoft.com/office/officeart/2005/8/layout/hList1"/>
    <dgm:cxn modelId="{E4BE339B-3E05-41E2-A49C-D6B90C29D7EF}" type="presOf" srcId="{E9EAEF28-92B7-4805-AB04-93D74D1C5F50}" destId="{08DD087C-713D-4CC5-A337-2B7144C624DE}" srcOrd="0" destOrd="0" presId="urn:microsoft.com/office/officeart/2005/8/layout/hList1"/>
    <dgm:cxn modelId="{57A2B62E-98B6-4A48-9258-924E3C37DBAD}" type="presOf" srcId="{3492A2B5-51E7-4161-99FD-DE41864796CD}" destId="{769D5991-6100-447D-A9A6-0ED6FF91C573}" srcOrd="0" destOrd="0" presId="urn:microsoft.com/office/officeart/2005/8/layout/hList1"/>
    <dgm:cxn modelId="{54FFA737-BF37-4E55-B34E-D1CE2C229DFC}" type="presOf" srcId="{F8B0DF2F-C7C2-4392-B7B0-D253EDA5CC8B}" destId="{08DD087C-713D-4CC5-A337-2B7144C624DE}" srcOrd="0" destOrd="1" presId="urn:microsoft.com/office/officeart/2005/8/layout/hList1"/>
    <dgm:cxn modelId="{1806FE3A-3DD5-4122-9ACF-CC04DDA53298}" type="presOf" srcId="{88E6780E-F9EB-46D1-A1BA-9A8AF10A1E96}" destId="{08DD087C-713D-4CC5-A337-2B7144C624DE}" srcOrd="0" destOrd="7" presId="urn:microsoft.com/office/officeart/2005/8/layout/hList1"/>
    <dgm:cxn modelId="{2B89465D-6E0D-4645-9385-F3CFEC78953A}" srcId="{6C2E7DD6-9B99-4003-81B6-678C424B371A}" destId="{E9EAEF28-92B7-4805-AB04-93D74D1C5F50}" srcOrd="0" destOrd="0" parTransId="{EECA7000-D9F9-4FA0-92CC-129FC19EEF09}" sibTransId="{5A8EE548-6F83-4915-A8E2-73C4A583C2EE}"/>
    <dgm:cxn modelId="{6D31A9B8-D091-4ED6-A4CF-9A62EC61240E}" type="presOf" srcId="{7D34D7D8-888E-43A0-AE07-72259226AB8A}" destId="{08DD087C-713D-4CC5-A337-2B7144C624DE}" srcOrd="0" destOrd="9" presId="urn:microsoft.com/office/officeart/2005/8/layout/hList1"/>
    <dgm:cxn modelId="{1574DD5D-605B-4DB1-B660-4A67CE914FF6}" srcId="{6C2E7DD6-9B99-4003-81B6-678C424B371A}" destId="{221BF113-3656-4559-AF0C-04D670D8668A}" srcOrd="3" destOrd="0" parTransId="{1FB55240-46A0-4910-953B-5302426A3C13}" sibTransId="{E3CC2FEC-AD80-4E61-BB4A-8DE2961D75A5}"/>
    <dgm:cxn modelId="{D08BD7F4-2763-439C-B554-E0F77017DDFC}" srcId="{6C2E7DD6-9B99-4003-81B6-678C424B371A}" destId="{F8B0DF2F-C7C2-4392-B7B0-D253EDA5CC8B}" srcOrd="1" destOrd="0" parTransId="{0FFE5CCA-CE02-4069-8A2B-D42878E8BCB7}" sibTransId="{48323552-7617-4799-84ED-CF7B67510930}"/>
    <dgm:cxn modelId="{A6616B11-D1A1-4493-982A-042D73EF12D7}" type="presParOf" srcId="{769D5991-6100-447D-A9A6-0ED6FF91C573}" destId="{3BA6B1C7-AF65-4559-8378-ED931EEE2EE5}" srcOrd="0" destOrd="0" presId="urn:microsoft.com/office/officeart/2005/8/layout/hList1"/>
    <dgm:cxn modelId="{6C591E22-B1CA-44BB-A2CE-A0C60CC40BF3}" type="presParOf" srcId="{3BA6B1C7-AF65-4559-8378-ED931EEE2EE5}" destId="{435334EA-5640-4B52-888D-3283761840A9}" srcOrd="0" destOrd="0" presId="urn:microsoft.com/office/officeart/2005/8/layout/hList1"/>
    <dgm:cxn modelId="{02E4E60A-0638-42E0-856F-DF7B1D262C78}" type="presParOf" srcId="{3BA6B1C7-AF65-4559-8378-ED931EEE2EE5}" destId="{08DD087C-713D-4CC5-A337-2B7144C624D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92A2B5-51E7-4161-99FD-DE41864796CD}"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en-GB"/>
        </a:p>
      </dgm:t>
    </dgm:pt>
    <dgm:pt modelId="{6C2E7DD6-9B99-4003-81B6-678C424B371A}">
      <dgm:prSet phldrT="[Text]"/>
      <dgm:spPr/>
      <dgm:t>
        <a:bodyPr/>
        <a:lstStyle/>
        <a:p>
          <a:r>
            <a:rPr lang="en-GB" dirty="0" smtClean="0"/>
            <a:t>Local Strategy</a:t>
          </a:r>
        </a:p>
      </dgm:t>
    </dgm:pt>
    <dgm:pt modelId="{6259EF81-E785-4E25-9A25-46FAE4C924A7}" type="parTrans" cxnId="{7C09C778-20C6-4460-A4CE-1C767EB96B41}">
      <dgm:prSet/>
      <dgm:spPr/>
      <dgm:t>
        <a:bodyPr/>
        <a:lstStyle/>
        <a:p>
          <a:endParaRPr lang="en-GB"/>
        </a:p>
      </dgm:t>
    </dgm:pt>
    <dgm:pt modelId="{820726BC-B15F-41E4-9ED7-2BE28290A93D}" type="sibTrans" cxnId="{7C09C778-20C6-4460-A4CE-1C767EB96B41}">
      <dgm:prSet/>
      <dgm:spPr/>
      <dgm:t>
        <a:bodyPr/>
        <a:lstStyle/>
        <a:p>
          <a:endParaRPr lang="en-GB"/>
        </a:p>
      </dgm:t>
    </dgm:pt>
    <dgm:pt modelId="{0A352852-C11E-4803-9574-E7DDE7D9CC34}">
      <dgm:prSet/>
      <dgm:spPr>
        <a:solidFill>
          <a:srgbClr val="D0D8E8">
            <a:alpha val="89804"/>
          </a:srgbClr>
        </a:solidFill>
      </dgm:spPr>
      <dgm:t>
        <a:bodyPr/>
        <a:lstStyle/>
        <a:p>
          <a:r>
            <a:rPr lang="en-GB" dirty="0" smtClean="0"/>
            <a:t>Through strong leadership and innovative transformation, engagement with local people to deliver an integrated health, social care, physical and mental health service to improve lives</a:t>
          </a:r>
          <a:endParaRPr lang="en-GB" dirty="0"/>
        </a:p>
      </dgm:t>
    </dgm:pt>
    <dgm:pt modelId="{FD36B87E-04FB-4B6C-96E9-C5783DE6B824}" type="parTrans" cxnId="{A39C3E69-D277-401A-9CCC-3CF31759DDEA}">
      <dgm:prSet/>
      <dgm:spPr/>
      <dgm:t>
        <a:bodyPr/>
        <a:lstStyle/>
        <a:p>
          <a:endParaRPr lang="en-GB"/>
        </a:p>
      </dgm:t>
    </dgm:pt>
    <dgm:pt modelId="{0E7F09CB-8FD2-4DCD-83DE-881FDD4A478B}" type="sibTrans" cxnId="{A39C3E69-D277-401A-9CCC-3CF31759DDEA}">
      <dgm:prSet/>
      <dgm:spPr/>
      <dgm:t>
        <a:bodyPr/>
        <a:lstStyle/>
        <a:p>
          <a:endParaRPr lang="en-GB"/>
        </a:p>
      </dgm:t>
    </dgm:pt>
    <dgm:pt modelId="{769D5991-6100-447D-A9A6-0ED6FF91C573}" type="pres">
      <dgm:prSet presAssocID="{3492A2B5-51E7-4161-99FD-DE41864796CD}" presName="Name0" presStyleCnt="0">
        <dgm:presLayoutVars>
          <dgm:dir/>
          <dgm:animLvl val="lvl"/>
          <dgm:resizeHandles val="exact"/>
        </dgm:presLayoutVars>
      </dgm:prSet>
      <dgm:spPr/>
      <dgm:t>
        <a:bodyPr/>
        <a:lstStyle/>
        <a:p>
          <a:endParaRPr lang="en-GB"/>
        </a:p>
      </dgm:t>
    </dgm:pt>
    <dgm:pt modelId="{3BA6B1C7-AF65-4559-8378-ED931EEE2EE5}" type="pres">
      <dgm:prSet presAssocID="{6C2E7DD6-9B99-4003-81B6-678C424B371A}" presName="composite" presStyleCnt="0"/>
      <dgm:spPr/>
      <dgm:t>
        <a:bodyPr/>
        <a:lstStyle/>
        <a:p>
          <a:endParaRPr lang="en-GB"/>
        </a:p>
      </dgm:t>
    </dgm:pt>
    <dgm:pt modelId="{435334EA-5640-4B52-888D-3283761840A9}" type="pres">
      <dgm:prSet presAssocID="{6C2E7DD6-9B99-4003-81B6-678C424B371A}" presName="parTx" presStyleLbl="alignNode1" presStyleIdx="0" presStyleCnt="1" custScaleY="100000" custLinFactY="-591" custLinFactNeighborX="-1135" custLinFactNeighborY="-100000">
        <dgm:presLayoutVars>
          <dgm:chMax val="0"/>
          <dgm:chPref val="0"/>
          <dgm:bulletEnabled val="1"/>
        </dgm:presLayoutVars>
      </dgm:prSet>
      <dgm:spPr/>
      <dgm:t>
        <a:bodyPr/>
        <a:lstStyle/>
        <a:p>
          <a:endParaRPr lang="en-GB"/>
        </a:p>
      </dgm:t>
    </dgm:pt>
    <dgm:pt modelId="{08DD087C-713D-4CC5-A337-2B7144C624DE}" type="pres">
      <dgm:prSet presAssocID="{6C2E7DD6-9B99-4003-81B6-678C424B371A}" presName="desTx" presStyleLbl="alignAccFollowNode1" presStyleIdx="0" presStyleCnt="1" custScaleY="100000" custLinFactNeighborX="-1135" custLinFactNeighborY="-28192">
        <dgm:presLayoutVars>
          <dgm:bulletEnabled val="1"/>
        </dgm:presLayoutVars>
      </dgm:prSet>
      <dgm:spPr/>
      <dgm:t>
        <a:bodyPr/>
        <a:lstStyle/>
        <a:p>
          <a:endParaRPr lang="en-GB"/>
        </a:p>
      </dgm:t>
    </dgm:pt>
  </dgm:ptLst>
  <dgm:cxnLst>
    <dgm:cxn modelId="{7C09C778-20C6-4460-A4CE-1C767EB96B41}" srcId="{3492A2B5-51E7-4161-99FD-DE41864796CD}" destId="{6C2E7DD6-9B99-4003-81B6-678C424B371A}" srcOrd="0" destOrd="0" parTransId="{6259EF81-E785-4E25-9A25-46FAE4C924A7}" sibTransId="{820726BC-B15F-41E4-9ED7-2BE28290A93D}"/>
    <dgm:cxn modelId="{A39C3E69-D277-401A-9CCC-3CF31759DDEA}" srcId="{6C2E7DD6-9B99-4003-81B6-678C424B371A}" destId="{0A352852-C11E-4803-9574-E7DDE7D9CC34}" srcOrd="0" destOrd="0" parTransId="{FD36B87E-04FB-4B6C-96E9-C5783DE6B824}" sibTransId="{0E7F09CB-8FD2-4DCD-83DE-881FDD4A478B}"/>
    <dgm:cxn modelId="{5761E6A6-4945-407C-B0E6-FDFE76F7D260}" type="presOf" srcId="{3492A2B5-51E7-4161-99FD-DE41864796CD}" destId="{769D5991-6100-447D-A9A6-0ED6FF91C573}" srcOrd="0" destOrd="0" presId="urn:microsoft.com/office/officeart/2005/8/layout/hList1"/>
    <dgm:cxn modelId="{C2C83993-B93C-4ED5-BA21-A28918EB8C5C}" type="presOf" srcId="{6C2E7DD6-9B99-4003-81B6-678C424B371A}" destId="{435334EA-5640-4B52-888D-3283761840A9}" srcOrd="0" destOrd="0" presId="urn:microsoft.com/office/officeart/2005/8/layout/hList1"/>
    <dgm:cxn modelId="{94967053-1677-4079-838A-D3898951F6AA}" type="presOf" srcId="{0A352852-C11E-4803-9574-E7DDE7D9CC34}" destId="{08DD087C-713D-4CC5-A337-2B7144C624DE}" srcOrd="0" destOrd="0" presId="urn:microsoft.com/office/officeart/2005/8/layout/hList1"/>
    <dgm:cxn modelId="{F2EB4C41-5B84-450A-822C-A0F335E3542C}" type="presParOf" srcId="{769D5991-6100-447D-A9A6-0ED6FF91C573}" destId="{3BA6B1C7-AF65-4559-8378-ED931EEE2EE5}" srcOrd="0" destOrd="0" presId="urn:microsoft.com/office/officeart/2005/8/layout/hList1"/>
    <dgm:cxn modelId="{8536C291-2C81-4E52-9CA8-68DA6C024AAF}" type="presParOf" srcId="{3BA6B1C7-AF65-4559-8378-ED931EEE2EE5}" destId="{435334EA-5640-4B52-888D-3283761840A9}" srcOrd="0" destOrd="0" presId="urn:microsoft.com/office/officeart/2005/8/layout/hList1"/>
    <dgm:cxn modelId="{AA8F20C9-1081-49C3-9223-8E65C98DDF72}" type="presParOf" srcId="{3BA6B1C7-AF65-4559-8378-ED931EEE2EE5}" destId="{08DD087C-713D-4CC5-A337-2B7144C624D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92A2B5-51E7-4161-99FD-DE41864796CD}"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en-GB"/>
        </a:p>
      </dgm:t>
    </dgm:pt>
    <dgm:pt modelId="{6C2E7DD6-9B99-4003-81B6-678C424B371A}">
      <dgm:prSet phldrT="[Text]"/>
      <dgm:spPr/>
      <dgm:t>
        <a:bodyPr/>
        <a:lstStyle/>
        <a:p>
          <a:r>
            <a:rPr lang="en-GB" dirty="0" smtClean="0"/>
            <a:t>Local Need</a:t>
          </a:r>
          <a:endParaRPr lang="en-GB" dirty="0"/>
        </a:p>
      </dgm:t>
    </dgm:pt>
    <dgm:pt modelId="{6259EF81-E785-4E25-9A25-46FAE4C924A7}" type="parTrans" cxnId="{7C09C778-20C6-4460-A4CE-1C767EB96B41}">
      <dgm:prSet/>
      <dgm:spPr/>
      <dgm:t>
        <a:bodyPr/>
        <a:lstStyle/>
        <a:p>
          <a:endParaRPr lang="en-GB"/>
        </a:p>
      </dgm:t>
    </dgm:pt>
    <dgm:pt modelId="{820726BC-B15F-41E4-9ED7-2BE28290A93D}" type="sibTrans" cxnId="{7C09C778-20C6-4460-A4CE-1C767EB96B41}">
      <dgm:prSet/>
      <dgm:spPr/>
      <dgm:t>
        <a:bodyPr/>
        <a:lstStyle/>
        <a:p>
          <a:endParaRPr lang="en-GB"/>
        </a:p>
      </dgm:t>
    </dgm:pt>
    <dgm:pt modelId="{461FD4F8-107F-4011-BCE5-07265C93D241}">
      <dgm:prSet phldrT="[Text]"/>
      <dgm:spPr/>
      <dgm:t>
        <a:bodyPr/>
        <a:lstStyle/>
        <a:p>
          <a:r>
            <a:rPr lang="en-GB" dirty="0"/>
            <a:t>Social Care</a:t>
          </a:r>
        </a:p>
      </dgm:t>
    </dgm:pt>
    <dgm:pt modelId="{49394D36-164C-41E5-AF92-86D09F266705}" type="parTrans" cxnId="{CBE7B489-3D9F-426E-A8CA-147DC7CBDEFA}">
      <dgm:prSet/>
      <dgm:spPr/>
      <dgm:t>
        <a:bodyPr/>
        <a:lstStyle/>
        <a:p>
          <a:endParaRPr lang="en-GB"/>
        </a:p>
      </dgm:t>
    </dgm:pt>
    <dgm:pt modelId="{C710EF12-FF35-451D-9457-9213737C40AF}" type="sibTrans" cxnId="{CBE7B489-3D9F-426E-A8CA-147DC7CBDEFA}">
      <dgm:prSet/>
      <dgm:spPr/>
      <dgm:t>
        <a:bodyPr/>
        <a:lstStyle/>
        <a:p>
          <a:endParaRPr lang="en-GB"/>
        </a:p>
      </dgm:t>
    </dgm:pt>
    <dgm:pt modelId="{905CD864-3FAF-4E93-8986-FB83CCCB9A9F}">
      <dgm:prSet phldrT="[Text]"/>
      <dgm:spPr/>
      <dgm:t>
        <a:bodyPr/>
        <a:lstStyle/>
        <a:p>
          <a:r>
            <a:rPr lang="en-GB" dirty="0"/>
            <a:t>Crisis</a:t>
          </a:r>
        </a:p>
      </dgm:t>
    </dgm:pt>
    <dgm:pt modelId="{1C3F53F2-0D89-4A40-ADB2-F948AC499677}" type="parTrans" cxnId="{B1CBDE9E-2E49-45AE-A9FE-0A836E8C0CA5}">
      <dgm:prSet/>
      <dgm:spPr/>
      <dgm:t>
        <a:bodyPr/>
        <a:lstStyle/>
        <a:p>
          <a:endParaRPr lang="en-GB"/>
        </a:p>
      </dgm:t>
    </dgm:pt>
    <dgm:pt modelId="{85282A75-D53C-478B-BE93-A0F425B3601D}" type="sibTrans" cxnId="{B1CBDE9E-2E49-45AE-A9FE-0A836E8C0CA5}">
      <dgm:prSet/>
      <dgm:spPr/>
      <dgm:t>
        <a:bodyPr/>
        <a:lstStyle/>
        <a:p>
          <a:endParaRPr lang="en-GB"/>
        </a:p>
      </dgm:t>
    </dgm:pt>
    <dgm:pt modelId="{F0011547-D8F8-40F8-9AE1-B8852BCBAECD}">
      <dgm:prSet phldrT="[Text]"/>
      <dgm:spPr/>
      <dgm:t>
        <a:bodyPr/>
        <a:lstStyle/>
        <a:p>
          <a:r>
            <a:rPr lang="en-GB" dirty="0" smtClean="0"/>
            <a:t>PD – Personality Disorder</a:t>
          </a:r>
          <a:endParaRPr lang="en-GB" dirty="0"/>
        </a:p>
      </dgm:t>
    </dgm:pt>
    <dgm:pt modelId="{E9ADF84C-5CA3-46CC-B885-D65AD3A9901A}" type="parTrans" cxnId="{9494CCCB-32D2-4CFD-9C1B-7CAEFD05C780}">
      <dgm:prSet/>
      <dgm:spPr/>
      <dgm:t>
        <a:bodyPr/>
        <a:lstStyle/>
        <a:p>
          <a:endParaRPr lang="en-GB"/>
        </a:p>
      </dgm:t>
    </dgm:pt>
    <dgm:pt modelId="{49D4D00B-9E07-4700-8FD4-464A80CC6C8F}" type="sibTrans" cxnId="{9494CCCB-32D2-4CFD-9C1B-7CAEFD05C780}">
      <dgm:prSet/>
      <dgm:spPr/>
      <dgm:t>
        <a:bodyPr/>
        <a:lstStyle/>
        <a:p>
          <a:endParaRPr lang="en-GB"/>
        </a:p>
      </dgm:t>
    </dgm:pt>
    <dgm:pt modelId="{BA6A7ED0-80AA-4FD0-B62F-3BE61DB91423}">
      <dgm:prSet/>
      <dgm:spPr/>
      <dgm:t>
        <a:bodyPr/>
        <a:lstStyle/>
        <a:p>
          <a:r>
            <a:rPr lang="en-GB" dirty="0"/>
            <a:t>Substance Misuse</a:t>
          </a:r>
        </a:p>
      </dgm:t>
    </dgm:pt>
    <dgm:pt modelId="{0FAEE476-0459-42E0-97CB-FB3FE0397926}" type="parTrans" cxnId="{6AD4BC9F-FDC5-4035-9CE0-B8C6A4C295B8}">
      <dgm:prSet/>
      <dgm:spPr/>
      <dgm:t>
        <a:bodyPr/>
        <a:lstStyle/>
        <a:p>
          <a:endParaRPr lang="en-GB"/>
        </a:p>
      </dgm:t>
    </dgm:pt>
    <dgm:pt modelId="{930E8BAA-20B7-4333-B01F-77CF74C50248}" type="sibTrans" cxnId="{6AD4BC9F-FDC5-4035-9CE0-B8C6A4C295B8}">
      <dgm:prSet/>
      <dgm:spPr/>
      <dgm:t>
        <a:bodyPr/>
        <a:lstStyle/>
        <a:p>
          <a:endParaRPr lang="en-GB"/>
        </a:p>
      </dgm:t>
    </dgm:pt>
    <dgm:pt modelId="{AF37043A-BD16-43E2-AAE0-3C560EF2A278}">
      <dgm:prSet/>
      <dgm:spPr/>
      <dgm:t>
        <a:bodyPr/>
        <a:lstStyle/>
        <a:p>
          <a:r>
            <a:rPr lang="en-GB" dirty="0" smtClean="0"/>
            <a:t>SMI – Serious Mental Illness</a:t>
          </a:r>
          <a:endParaRPr lang="en-GB" dirty="0"/>
        </a:p>
      </dgm:t>
    </dgm:pt>
    <dgm:pt modelId="{6E6693D2-1C8D-4EB8-9529-3C6FC97AD9D4}" type="parTrans" cxnId="{7F593A8B-34D9-4435-852C-20AF69830CAD}">
      <dgm:prSet/>
      <dgm:spPr/>
      <dgm:t>
        <a:bodyPr/>
        <a:lstStyle/>
        <a:p>
          <a:endParaRPr lang="en-GB"/>
        </a:p>
      </dgm:t>
    </dgm:pt>
    <dgm:pt modelId="{5BF56230-C99F-4798-AA56-9E404A0C0E3C}" type="sibTrans" cxnId="{7F593A8B-34D9-4435-852C-20AF69830CAD}">
      <dgm:prSet/>
      <dgm:spPr/>
      <dgm:t>
        <a:bodyPr/>
        <a:lstStyle/>
        <a:p>
          <a:endParaRPr lang="en-GB"/>
        </a:p>
      </dgm:t>
    </dgm:pt>
    <dgm:pt modelId="{055E0916-EB3B-4544-8B9F-88D9F8DD2D9D}">
      <dgm:prSet/>
      <dgm:spPr/>
      <dgm:t>
        <a:bodyPr/>
        <a:lstStyle/>
        <a:p>
          <a:r>
            <a:rPr lang="en-GB" dirty="0" smtClean="0"/>
            <a:t>IPS -Individual Placement and Support   </a:t>
          </a:r>
          <a:endParaRPr lang="en-GB" dirty="0"/>
        </a:p>
      </dgm:t>
    </dgm:pt>
    <dgm:pt modelId="{437AE34C-7A91-4EA8-BC63-C435B21EF137}" type="parTrans" cxnId="{37E00244-A350-4530-A589-1DCF0B5196D0}">
      <dgm:prSet/>
      <dgm:spPr/>
      <dgm:t>
        <a:bodyPr/>
        <a:lstStyle/>
        <a:p>
          <a:endParaRPr lang="en-GB"/>
        </a:p>
      </dgm:t>
    </dgm:pt>
    <dgm:pt modelId="{4B7BD2ED-4672-49C9-AD88-F91FDDB8869A}" type="sibTrans" cxnId="{37E00244-A350-4530-A589-1DCF0B5196D0}">
      <dgm:prSet/>
      <dgm:spPr/>
      <dgm:t>
        <a:bodyPr/>
        <a:lstStyle/>
        <a:p>
          <a:endParaRPr lang="en-GB"/>
        </a:p>
      </dgm:t>
    </dgm:pt>
    <dgm:pt modelId="{BCBA70E5-0C8A-48DC-A38D-91FFD4DCE93A}">
      <dgm:prSet/>
      <dgm:spPr/>
      <dgm:t>
        <a:bodyPr/>
        <a:lstStyle/>
        <a:p>
          <a:r>
            <a:rPr lang="en-GB" dirty="0"/>
            <a:t>Forensic Support</a:t>
          </a:r>
        </a:p>
      </dgm:t>
    </dgm:pt>
    <dgm:pt modelId="{614C229E-B744-404B-AC4E-B3B382657759}" type="parTrans" cxnId="{2C365F11-16D8-41BE-B06F-6FD19E99F329}">
      <dgm:prSet/>
      <dgm:spPr/>
      <dgm:t>
        <a:bodyPr/>
        <a:lstStyle/>
        <a:p>
          <a:endParaRPr lang="en-GB"/>
        </a:p>
      </dgm:t>
    </dgm:pt>
    <dgm:pt modelId="{0E0836FA-04C3-41E9-8C70-751B86E56788}" type="sibTrans" cxnId="{2C365F11-16D8-41BE-B06F-6FD19E99F329}">
      <dgm:prSet/>
      <dgm:spPr/>
      <dgm:t>
        <a:bodyPr/>
        <a:lstStyle/>
        <a:p>
          <a:endParaRPr lang="en-GB"/>
        </a:p>
      </dgm:t>
    </dgm:pt>
    <dgm:pt modelId="{E6C46DFF-9A87-4C92-9A8C-BAA07A547805}">
      <dgm:prSet/>
      <dgm:spPr/>
      <dgm:t>
        <a:bodyPr/>
        <a:lstStyle/>
        <a:p>
          <a:r>
            <a:rPr lang="en-GB" dirty="0"/>
            <a:t>Transitions</a:t>
          </a:r>
        </a:p>
      </dgm:t>
    </dgm:pt>
    <dgm:pt modelId="{AA2C961C-8D0A-40FC-BC9B-9E49842F9E5A}" type="parTrans" cxnId="{18831FE9-46F6-4770-A64A-AD9EE3B86B7D}">
      <dgm:prSet/>
      <dgm:spPr/>
      <dgm:t>
        <a:bodyPr/>
        <a:lstStyle/>
        <a:p>
          <a:endParaRPr lang="en-GB"/>
        </a:p>
      </dgm:t>
    </dgm:pt>
    <dgm:pt modelId="{B2643AB3-A483-433B-8231-9420B438CDE4}" type="sibTrans" cxnId="{18831FE9-46F6-4770-A64A-AD9EE3B86B7D}">
      <dgm:prSet/>
      <dgm:spPr/>
      <dgm:t>
        <a:bodyPr/>
        <a:lstStyle/>
        <a:p>
          <a:endParaRPr lang="en-GB"/>
        </a:p>
      </dgm:t>
    </dgm:pt>
    <dgm:pt modelId="{455A9DEF-6F68-4542-8B93-6435BE9A4D17}">
      <dgm:prSet/>
      <dgm:spPr/>
      <dgm:t>
        <a:bodyPr/>
        <a:lstStyle/>
        <a:p>
          <a:r>
            <a:rPr lang="en-GB" dirty="0" smtClean="0"/>
            <a:t>Mental Health Medicine</a:t>
          </a:r>
          <a:endParaRPr lang="en-GB" dirty="0"/>
        </a:p>
      </dgm:t>
    </dgm:pt>
    <dgm:pt modelId="{CCA1E59F-B7BC-47B1-89BC-AF8531331747}" type="parTrans" cxnId="{44B44A80-4251-4319-B80B-CF9CF572BDFB}">
      <dgm:prSet/>
      <dgm:spPr/>
      <dgm:t>
        <a:bodyPr/>
        <a:lstStyle/>
        <a:p>
          <a:endParaRPr lang="en-GB"/>
        </a:p>
      </dgm:t>
    </dgm:pt>
    <dgm:pt modelId="{561F6759-8F93-4383-8E79-D145540B66F3}" type="sibTrans" cxnId="{44B44A80-4251-4319-B80B-CF9CF572BDFB}">
      <dgm:prSet/>
      <dgm:spPr/>
      <dgm:t>
        <a:bodyPr/>
        <a:lstStyle/>
        <a:p>
          <a:endParaRPr lang="en-GB"/>
        </a:p>
      </dgm:t>
    </dgm:pt>
    <dgm:pt modelId="{094B2850-BE62-4537-A5F2-FF94B267933E}">
      <dgm:prSet/>
      <dgm:spPr/>
      <dgm:t>
        <a:bodyPr/>
        <a:lstStyle/>
        <a:p>
          <a:r>
            <a:rPr lang="en-GB" dirty="0"/>
            <a:t>Physical </a:t>
          </a:r>
          <a:r>
            <a:rPr lang="en-GB" dirty="0" smtClean="0"/>
            <a:t>Health </a:t>
          </a:r>
          <a:endParaRPr lang="en-GB" dirty="0"/>
        </a:p>
      </dgm:t>
    </dgm:pt>
    <dgm:pt modelId="{292969E5-C203-4FF5-BFB3-9606C6C77362}" type="parTrans" cxnId="{05B7E77F-9154-470B-9F84-8181FFFF09E4}">
      <dgm:prSet/>
      <dgm:spPr/>
      <dgm:t>
        <a:bodyPr/>
        <a:lstStyle/>
        <a:p>
          <a:endParaRPr lang="en-GB"/>
        </a:p>
      </dgm:t>
    </dgm:pt>
    <dgm:pt modelId="{8787B3E8-1AD3-49DB-867F-C79B16C6F615}" type="sibTrans" cxnId="{05B7E77F-9154-470B-9F84-8181FFFF09E4}">
      <dgm:prSet/>
      <dgm:spPr/>
      <dgm:t>
        <a:bodyPr/>
        <a:lstStyle/>
        <a:p>
          <a:endParaRPr lang="en-GB"/>
        </a:p>
      </dgm:t>
    </dgm:pt>
    <dgm:pt modelId="{F2BC8EC3-D8CF-48F0-BD90-1D708656E1FA}" type="pres">
      <dgm:prSet presAssocID="{3492A2B5-51E7-4161-99FD-DE41864796CD}" presName="Name0" presStyleCnt="0">
        <dgm:presLayoutVars>
          <dgm:dir/>
          <dgm:animLvl val="lvl"/>
          <dgm:resizeHandles val="exact"/>
        </dgm:presLayoutVars>
      </dgm:prSet>
      <dgm:spPr/>
      <dgm:t>
        <a:bodyPr/>
        <a:lstStyle/>
        <a:p>
          <a:endParaRPr lang="en-GB"/>
        </a:p>
      </dgm:t>
    </dgm:pt>
    <dgm:pt modelId="{97A23E76-2BB0-4DE3-AF77-7D27F7E4F93E}" type="pres">
      <dgm:prSet presAssocID="{6C2E7DD6-9B99-4003-81B6-678C424B371A}" presName="composite" presStyleCnt="0"/>
      <dgm:spPr/>
      <dgm:t>
        <a:bodyPr/>
        <a:lstStyle/>
        <a:p>
          <a:endParaRPr lang="en-GB"/>
        </a:p>
      </dgm:t>
    </dgm:pt>
    <dgm:pt modelId="{01407CEF-3348-4F7C-8F94-BBB9CD84C055}" type="pres">
      <dgm:prSet presAssocID="{6C2E7DD6-9B99-4003-81B6-678C424B371A}" presName="parTx" presStyleLbl="alignNode1" presStyleIdx="0" presStyleCnt="1" custLinFactNeighborX="0" custLinFactNeighborY="-4100">
        <dgm:presLayoutVars>
          <dgm:chMax val="0"/>
          <dgm:chPref val="0"/>
          <dgm:bulletEnabled val="1"/>
        </dgm:presLayoutVars>
      </dgm:prSet>
      <dgm:spPr/>
      <dgm:t>
        <a:bodyPr/>
        <a:lstStyle/>
        <a:p>
          <a:endParaRPr lang="en-GB"/>
        </a:p>
      </dgm:t>
    </dgm:pt>
    <dgm:pt modelId="{CA784BAB-E58A-48CC-B6B2-490F744F87F6}" type="pres">
      <dgm:prSet presAssocID="{6C2E7DD6-9B99-4003-81B6-678C424B371A}" presName="desTx" presStyleLbl="alignAccFollowNode1" presStyleIdx="0" presStyleCnt="1" custScaleY="110432" custLinFactNeighborX="-621" custLinFactNeighborY="244">
        <dgm:presLayoutVars>
          <dgm:bulletEnabled val="1"/>
        </dgm:presLayoutVars>
      </dgm:prSet>
      <dgm:spPr/>
      <dgm:t>
        <a:bodyPr/>
        <a:lstStyle/>
        <a:p>
          <a:endParaRPr lang="en-GB"/>
        </a:p>
      </dgm:t>
    </dgm:pt>
  </dgm:ptLst>
  <dgm:cxnLst>
    <dgm:cxn modelId="{37E00244-A350-4530-A589-1DCF0B5196D0}" srcId="{6C2E7DD6-9B99-4003-81B6-678C424B371A}" destId="{055E0916-EB3B-4544-8B9F-88D9F8DD2D9D}" srcOrd="5" destOrd="0" parTransId="{437AE34C-7A91-4EA8-BC63-C435B21EF137}" sibTransId="{4B7BD2ED-4672-49C9-AD88-F91FDDB8869A}"/>
    <dgm:cxn modelId="{2A9F3F2F-5D27-4A40-880D-1FEC72594760}" type="presOf" srcId="{461FD4F8-107F-4011-BCE5-07265C93D241}" destId="{CA784BAB-E58A-48CC-B6B2-490F744F87F6}" srcOrd="0" destOrd="0" presId="urn:microsoft.com/office/officeart/2005/8/layout/hList1"/>
    <dgm:cxn modelId="{7F593A8B-34D9-4435-852C-20AF69830CAD}" srcId="{6C2E7DD6-9B99-4003-81B6-678C424B371A}" destId="{AF37043A-BD16-43E2-AAE0-3C560EF2A278}" srcOrd="4" destOrd="0" parTransId="{6E6693D2-1C8D-4EB8-9529-3C6FC97AD9D4}" sibTransId="{5BF56230-C99F-4798-AA56-9E404A0C0E3C}"/>
    <dgm:cxn modelId="{E425A82A-7641-4CF6-B160-81920CA9CE00}" type="presOf" srcId="{3492A2B5-51E7-4161-99FD-DE41864796CD}" destId="{F2BC8EC3-D8CF-48F0-BD90-1D708656E1FA}" srcOrd="0" destOrd="0" presId="urn:microsoft.com/office/officeart/2005/8/layout/hList1"/>
    <dgm:cxn modelId="{338D38B6-B553-41D0-A709-65F24387FC50}" type="presOf" srcId="{AF37043A-BD16-43E2-AAE0-3C560EF2A278}" destId="{CA784BAB-E58A-48CC-B6B2-490F744F87F6}" srcOrd="0" destOrd="4" presId="urn:microsoft.com/office/officeart/2005/8/layout/hList1"/>
    <dgm:cxn modelId="{7C09C778-20C6-4460-A4CE-1C767EB96B41}" srcId="{3492A2B5-51E7-4161-99FD-DE41864796CD}" destId="{6C2E7DD6-9B99-4003-81B6-678C424B371A}" srcOrd="0" destOrd="0" parTransId="{6259EF81-E785-4E25-9A25-46FAE4C924A7}" sibTransId="{820726BC-B15F-41E4-9ED7-2BE28290A93D}"/>
    <dgm:cxn modelId="{05B7E77F-9154-470B-9F84-8181FFFF09E4}" srcId="{6C2E7DD6-9B99-4003-81B6-678C424B371A}" destId="{094B2850-BE62-4537-A5F2-FF94B267933E}" srcOrd="9" destOrd="0" parTransId="{292969E5-C203-4FF5-BFB3-9606C6C77362}" sibTransId="{8787B3E8-1AD3-49DB-867F-C79B16C6F615}"/>
    <dgm:cxn modelId="{B1CBDE9E-2E49-45AE-A9FE-0A836E8C0CA5}" srcId="{6C2E7DD6-9B99-4003-81B6-678C424B371A}" destId="{905CD864-3FAF-4E93-8986-FB83CCCB9A9F}" srcOrd="1" destOrd="0" parTransId="{1C3F53F2-0D89-4A40-ADB2-F948AC499677}" sibTransId="{85282A75-D53C-478B-BE93-A0F425B3601D}"/>
    <dgm:cxn modelId="{B0FE7020-2308-47CF-89F5-478AD4E0B6D6}" type="presOf" srcId="{BA6A7ED0-80AA-4FD0-B62F-3BE61DB91423}" destId="{CA784BAB-E58A-48CC-B6B2-490F744F87F6}" srcOrd="0" destOrd="3" presId="urn:microsoft.com/office/officeart/2005/8/layout/hList1"/>
    <dgm:cxn modelId="{9494CCCB-32D2-4CFD-9C1B-7CAEFD05C780}" srcId="{6C2E7DD6-9B99-4003-81B6-678C424B371A}" destId="{F0011547-D8F8-40F8-9AE1-B8852BCBAECD}" srcOrd="2" destOrd="0" parTransId="{E9ADF84C-5CA3-46CC-B885-D65AD3A9901A}" sibTransId="{49D4D00B-9E07-4700-8FD4-464A80CC6C8F}"/>
    <dgm:cxn modelId="{CBE7B489-3D9F-426E-A8CA-147DC7CBDEFA}" srcId="{6C2E7DD6-9B99-4003-81B6-678C424B371A}" destId="{461FD4F8-107F-4011-BCE5-07265C93D241}" srcOrd="0" destOrd="0" parTransId="{49394D36-164C-41E5-AF92-86D09F266705}" sibTransId="{C710EF12-FF35-451D-9457-9213737C40AF}"/>
    <dgm:cxn modelId="{1AA92CF6-67C5-41D3-B2AC-E484AEDB0333}" type="presOf" srcId="{E6C46DFF-9A87-4C92-9A8C-BAA07A547805}" destId="{CA784BAB-E58A-48CC-B6B2-490F744F87F6}" srcOrd="0" destOrd="7" presId="urn:microsoft.com/office/officeart/2005/8/layout/hList1"/>
    <dgm:cxn modelId="{53B4F87A-9C08-4D65-BAD0-CC270659C6D5}" type="presOf" srcId="{905CD864-3FAF-4E93-8986-FB83CCCB9A9F}" destId="{CA784BAB-E58A-48CC-B6B2-490F744F87F6}" srcOrd="0" destOrd="1" presId="urn:microsoft.com/office/officeart/2005/8/layout/hList1"/>
    <dgm:cxn modelId="{44B44A80-4251-4319-B80B-CF9CF572BDFB}" srcId="{6C2E7DD6-9B99-4003-81B6-678C424B371A}" destId="{455A9DEF-6F68-4542-8B93-6435BE9A4D17}" srcOrd="8" destOrd="0" parTransId="{CCA1E59F-B7BC-47B1-89BC-AF8531331747}" sibTransId="{561F6759-8F93-4383-8E79-D145540B66F3}"/>
    <dgm:cxn modelId="{18831FE9-46F6-4770-A64A-AD9EE3B86B7D}" srcId="{6C2E7DD6-9B99-4003-81B6-678C424B371A}" destId="{E6C46DFF-9A87-4C92-9A8C-BAA07A547805}" srcOrd="7" destOrd="0" parTransId="{AA2C961C-8D0A-40FC-BC9B-9E49842F9E5A}" sibTransId="{B2643AB3-A483-433B-8231-9420B438CDE4}"/>
    <dgm:cxn modelId="{E122AA3B-71FC-46A3-99D4-E2AF2ECFCF9B}" type="presOf" srcId="{055E0916-EB3B-4544-8B9F-88D9F8DD2D9D}" destId="{CA784BAB-E58A-48CC-B6B2-490F744F87F6}" srcOrd="0" destOrd="5" presId="urn:microsoft.com/office/officeart/2005/8/layout/hList1"/>
    <dgm:cxn modelId="{2C365F11-16D8-41BE-B06F-6FD19E99F329}" srcId="{6C2E7DD6-9B99-4003-81B6-678C424B371A}" destId="{BCBA70E5-0C8A-48DC-A38D-91FFD4DCE93A}" srcOrd="6" destOrd="0" parTransId="{614C229E-B744-404B-AC4E-B3B382657759}" sibTransId="{0E0836FA-04C3-41E9-8C70-751B86E56788}"/>
    <dgm:cxn modelId="{F19D1807-F9C8-4198-A440-CC21F62F7AB0}" type="presOf" srcId="{094B2850-BE62-4537-A5F2-FF94B267933E}" destId="{CA784BAB-E58A-48CC-B6B2-490F744F87F6}" srcOrd="0" destOrd="9" presId="urn:microsoft.com/office/officeart/2005/8/layout/hList1"/>
    <dgm:cxn modelId="{4F699094-30CB-4A95-A510-9BB7BF9FD033}" type="presOf" srcId="{BCBA70E5-0C8A-48DC-A38D-91FFD4DCE93A}" destId="{CA784BAB-E58A-48CC-B6B2-490F744F87F6}" srcOrd="0" destOrd="6" presId="urn:microsoft.com/office/officeart/2005/8/layout/hList1"/>
    <dgm:cxn modelId="{290A5211-D1F1-4DE9-A432-2D2A3789EDCA}" type="presOf" srcId="{455A9DEF-6F68-4542-8B93-6435BE9A4D17}" destId="{CA784BAB-E58A-48CC-B6B2-490F744F87F6}" srcOrd="0" destOrd="8" presId="urn:microsoft.com/office/officeart/2005/8/layout/hList1"/>
    <dgm:cxn modelId="{013C76AB-4BD2-416C-9F41-AB6D1AEC62D2}" type="presOf" srcId="{F0011547-D8F8-40F8-9AE1-B8852BCBAECD}" destId="{CA784BAB-E58A-48CC-B6B2-490F744F87F6}" srcOrd="0" destOrd="2" presId="urn:microsoft.com/office/officeart/2005/8/layout/hList1"/>
    <dgm:cxn modelId="{1F8606EC-2380-4A2C-B6E3-C11613D53A7D}" type="presOf" srcId="{6C2E7DD6-9B99-4003-81B6-678C424B371A}" destId="{01407CEF-3348-4F7C-8F94-BBB9CD84C055}" srcOrd="0" destOrd="0" presId="urn:microsoft.com/office/officeart/2005/8/layout/hList1"/>
    <dgm:cxn modelId="{6AD4BC9F-FDC5-4035-9CE0-B8C6A4C295B8}" srcId="{6C2E7DD6-9B99-4003-81B6-678C424B371A}" destId="{BA6A7ED0-80AA-4FD0-B62F-3BE61DB91423}" srcOrd="3" destOrd="0" parTransId="{0FAEE476-0459-42E0-97CB-FB3FE0397926}" sibTransId="{930E8BAA-20B7-4333-B01F-77CF74C50248}"/>
    <dgm:cxn modelId="{0C902F56-86AB-4D68-B942-E02109A4294F}" type="presParOf" srcId="{F2BC8EC3-D8CF-48F0-BD90-1D708656E1FA}" destId="{97A23E76-2BB0-4DE3-AF77-7D27F7E4F93E}" srcOrd="0" destOrd="0" presId="urn:microsoft.com/office/officeart/2005/8/layout/hList1"/>
    <dgm:cxn modelId="{20FE8EDD-AC79-49BC-821F-DC2B32484955}" type="presParOf" srcId="{97A23E76-2BB0-4DE3-AF77-7D27F7E4F93E}" destId="{01407CEF-3348-4F7C-8F94-BBB9CD84C055}" srcOrd="0" destOrd="0" presId="urn:microsoft.com/office/officeart/2005/8/layout/hList1"/>
    <dgm:cxn modelId="{F98E85FD-F9DC-42F0-80EE-839F70376E3C}" type="presParOf" srcId="{97A23E76-2BB0-4DE3-AF77-7D27F7E4F93E}" destId="{CA784BAB-E58A-48CC-B6B2-490F744F87F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92A2B5-51E7-4161-99FD-DE41864796CD}"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en-GB"/>
        </a:p>
      </dgm:t>
    </dgm:pt>
    <dgm:pt modelId="{6C2E7DD6-9B99-4003-81B6-678C424B371A}">
      <dgm:prSet phldrT="[Text]"/>
      <dgm:spPr/>
      <dgm:t>
        <a:bodyPr/>
        <a:lstStyle/>
        <a:p>
          <a:r>
            <a:rPr lang="en-GB" dirty="0" smtClean="0"/>
            <a:t>Benefits</a:t>
          </a:r>
        </a:p>
      </dgm:t>
    </dgm:pt>
    <dgm:pt modelId="{6259EF81-E785-4E25-9A25-46FAE4C924A7}" type="parTrans" cxnId="{7C09C778-20C6-4460-A4CE-1C767EB96B41}">
      <dgm:prSet/>
      <dgm:spPr/>
      <dgm:t>
        <a:bodyPr/>
        <a:lstStyle/>
        <a:p>
          <a:endParaRPr lang="en-GB"/>
        </a:p>
      </dgm:t>
    </dgm:pt>
    <dgm:pt modelId="{820726BC-B15F-41E4-9ED7-2BE28290A93D}" type="sibTrans" cxnId="{7C09C778-20C6-4460-A4CE-1C767EB96B41}">
      <dgm:prSet/>
      <dgm:spPr/>
      <dgm:t>
        <a:bodyPr/>
        <a:lstStyle/>
        <a:p>
          <a:endParaRPr lang="en-GB"/>
        </a:p>
      </dgm:t>
    </dgm:pt>
    <dgm:pt modelId="{7D34D7D8-888E-43A0-AE07-72259226AB8A}">
      <dgm:prSet/>
      <dgm:spPr/>
      <dgm:t>
        <a:bodyPr/>
        <a:lstStyle/>
        <a:p>
          <a:r>
            <a:rPr lang="en-GB" dirty="0" smtClean="0"/>
            <a:t>People will live longer</a:t>
          </a:r>
          <a:endParaRPr lang="en-GB" dirty="0"/>
        </a:p>
      </dgm:t>
    </dgm:pt>
    <dgm:pt modelId="{EE1E5276-85CE-462E-8618-9937B91F4360}" type="parTrans" cxnId="{29172ECD-1A00-4E17-A983-3945224F5C58}">
      <dgm:prSet/>
      <dgm:spPr/>
      <dgm:t>
        <a:bodyPr/>
        <a:lstStyle/>
        <a:p>
          <a:endParaRPr lang="en-GB"/>
        </a:p>
      </dgm:t>
    </dgm:pt>
    <dgm:pt modelId="{DE386328-249A-4B5E-AB3F-9051C34B5A01}" type="sibTrans" cxnId="{29172ECD-1A00-4E17-A983-3945224F5C58}">
      <dgm:prSet/>
      <dgm:spPr/>
      <dgm:t>
        <a:bodyPr/>
        <a:lstStyle/>
        <a:p>
          <a:endParaRPr lang="en-GB"/>
        </a:p>
      </dgm:t>
    </dgm:pt>
    <dgm:pt modelId="{E148CEFF-9350-4A4A-AD4D-948114EE9D35}">
      <dgm:prSet/>
      <dgm:spPr/>
      <dgm:t>
        <a:bodyPr/>
        <a:lstStyle/>
        <a:p>
          <a:r>
            <a:rPr lang="en-GB" dirty="0" smtClean="0"/>
            <a:t>People will have less time of their life living with a long term condition</a:t>
          </a:r>
          <a:endParaRPr lang="en-GB" dirty="0"/>
        </a:p>
      </dgm:t>
    </dgm:pt>
    <dgm:pt modelId="{72753B80-9781-4BD4-AD68-AF6FC4C769CA}" type="parTrans" cxnId="{4EB96A25-B01C-489A-BA6D-47BBA83B144D}">
      <dgm:prSet/>
      <dgm:spPr/>
      <dgm:t>
        <a:bodyPr/>
        <a:lstStyle/>
        <a:p>
          <a:endParaRPr lang="en-GB"/>
        </a:p>
      </dgm:t>
    </dgm:pt>
    <dgm:pt modelId="{D88CA607-AA4E-46E9-B6FC-CB9DFB12886D}" type="sibTrans" cxnId="{4EB96A25-B01C-489A-BA6D-47BBA83B144D}">
      <dgm:prSet/>
      <dgm:spPr/>
      <dgm:t>
        <a:bodyPr/>
        <a:lstStyle/>
        <a:p>
          <a:endParaRPr lang="en-GB"/>
        </a:p>
      </dgm:t>
    </dgm:pt>
    <dgm:pt modelId="{83C32B2D-24B8-46FE-9FB7-424C8D9CA4DD}">
      <dgm:prSet/>
      <dgm:spPr/>
      <dgm:t>
        <a:bodyPr/>
        <a:lstStyle/>
        <a:p>
          <a:r>
            <a:rPr lang="en-GB" dirty="0" smtClean="0"/>
            <a:t>People will have more choice in easy to access services to meet their needs</a:t>
          </a:r>
          <a:endParaRPr lang="en-GB" dirty="0"/>
        </a:p>
      </dgm:t>
    </dgm:pt>
    <dgm:pt modelId="{682F7480-AF31-4C54-9775-7A66936900F7}" type="parTrans" cxnId="{9911F9A6-4336-4694-9837-64A35027D3BF}">
      <dgm:prSet/>
      <dgm:spPr/>
      <dgm:t>
        <a:bodyPr/>
        <a:lstStyle/>
        <a:p>
          <a:endParaRPr lang="en-GB"/>
        </a:p>
      </dgm:t>
    </dgm:pt>
    <dgm:pt modelId="{BB7BCACE-5451-4737-B40B-E6697C010C85}" type="sibTrans" cxnId="{9911F9A6-4336-4694-9837-64A35027D3BF}">
      <dgm:prSet/>
      <dgm:spPr/>
      <dgm:t>
        <a:bodyPr/>
        <a:lstStyle/>
        <a:p>
          <a:endParaRPr lang="en-GB"/>
        </a:p>
      </dgm:t>
    </dgm:pt>
    <dgm:pt modelId="{CF9297D5-155B-4FF5-873C-974730078678}">
      <dgm:prSet/>
      <dgm:spPr/>
      <dgm:t>
        <a:bodyPr/>
        <a:lstStyle/>
        <a:p>
          <a:r>
            <a:rPr lang="en-GB" dirty="0" smtClean="0"/>
            <a:t>More local services, care and support at home and not in hospital</a:t>
          </a:r>
          <a:endParaRPr lang="en-GB" dirty="0"/>
        </a:p>
      </dgm:t>
    </dgm:pt>
    <dgm:pt modelId="{92F4779C-367A-46F6-A887-946C637BBE54}" type="parTrans" cxnId="{9D71DF1D-2D80-4E5C-B454-6D40C0F06DA7}">
      <dgm:prSet/>
      <dgm:spPr/>
      <dgm:t>
        <a:bodyPr/>
        <a:lstStyle/>
        <a:p>
          <a:endParaRPr lang="en-GB"/>
        </a:p>
      </dgm:t>
    </dgm:pt>
    <dgm:pt modelId="{AEDDEF4C-F16F-4B97-8C5E-40D851B83D6F}" type="sibTrans" cxnId="{9D71DF1D-2D80-4E5C-B454-6D40C0F06DA7}">
      <dgm:prSet/>
      <dgm:spPr/>
      <dgm:t>
        <a:bodyPr/>
        <a:lstStyle/>
        <a:p>
          <a:endParaRPr lang="en-GB"/>
        </a:p>
      </dgm:t>
    </dgm:pt>
    <dgm:pt modelId="{CED6241D-3E39-4B82-9CFF-033C0252F6F3}">
      <dgm:prSet/>
      <dgm:spPr/>
      <dgm:t>
        <a:bodyPr/>
        <a:lstStyle/>
        <a:p>
          <a:r>
            <a:rPr lang="en-GB" dirty="0" smtClean="0"/>
            <a:t>24hour 7 day a week treatment, care and support</a:t>
          </a:r>
          <a:endParaRPr lang="en-GB" dirty="0"/>
        </a:p>
      </dgm:t>
    </dgm:pt>
    <dgm:pt modelId="{D80A61C7-563B-41F8-AF1D-A46375301461}" type="parTrans" cxnId="{5A8C94C0-233D-4B77-A2B8-043546DC5276}">
      <dgm:prSet/>
      <dgm:spPr/>
      <dgm:t>
        <a:bodyPr/>
        <a:lstStyle/>
        <a:p>
          <a:endParaRPr lang="en-GB"/>
        </a:p>
      </dgm:t>
    </dgm:pt>
    <dgm:pt modelId="{C992570B-B8AE-464C-9AA5-94E4B265E306}" type="sibTrans" cxnId="{5A8C94C0-233D-4B77-A2B8-043546DC5276}">
      <dgm:prSet/>
      <dgm:spPr/>
      <dgm:t>
        <a:bodyPr/>
        <a:lstStyle/>
        <a:p>
          <a:endParaRPr lang="en-GB"/>
        </a:p>
      </dgm:t>
    </dgm:pt>
    <dgm:pt modelId="{769D5991-6100-447D-A9A6-0ED6FF91C573}" type="pres">
      <dgm:prSet presAssocID="{3492A2B5-51E7-4161-99FD-DE41864796CD}" presName="Name0" presStyleCnt="0">
        <dgm:presLayoutVars>
          <dgm:dir/>
          <dgm:animLvl val="lvl"/>
          <dgm:resizeHandles val="exact"/>
        </dgm:presLayoutVars>
      </dgm:prSet>
      <dgm:spPr/>
      <dgm:t>
        <a:bodyPr/>
        <a:lstStyle/>
        <a:p>
          <a:endParaRPr lang="en-GB"/>
        </a:p>
      </dgm:t>
    </dgm:pt>
    <dgm:pt modelId="{3BA6B1C7-AF65-4559-8378-ED931EEE2EE5}" type="pres">
      <dgm:prSet presAssocID="{6C2E7DD6-9B99-4003-81B6-678C424B371A}" presName="composite" presStyleCnt="0"/>
      <dgm:spPr/>
      <dgm:t>
        <a:bodyPr/>
        <a:lstStyle/>
        <a:p>
          <a:endParaRPr lang="en-GB"/>
        </a:p>
      </dgm:t>
    </dgm:pt>
    <dgm:pt modelId="{435334EA-5640-4B52-888D-3283761840A9}" type="pres">
      <dgm:prSet presAssocID="{6C2E7DD6-9B99-4003-81B6-678C424B371A}" presName="parTx" presStyleLbl="alignNode1" presStyleIdx="0" presStyleCnt="1" custLinFactNeighborX="2202" custLinFactNeighborY="1569">
        <dgm:presLayoutVars>
          <dgm:chMax val="0"/>
          <dgm:chPref val="0"/>
          <dgm:bulletEnabled val="1"/>
        </dgm:presLayoutVars>
      </dgm:prSet>
      <dgm:spPr/>
      <dgm:t>
        <a:bodyPr/>
        <a:lstStyle/>
        <a:p>
          <a:endParaRPr lang="en-GB"/>
        </a:p>
      </dgm:t>
    </dgm:pt>
    <dgm:pt modelId="{08DD087C-713D-4CC5-A337-2B7144C624DE}" type="pres">
      <dgm:prSet presAssocID="{6C2E7DD6-9B99-4003-81B6-678C424B371A}" presName="desTx" presStyleLbl="alignAccFollowNode1" presStyleIdx="0" presStyleCnt="1" custLinFactNeighborX="494" custLinFactNeighborY="13865">
        <dgm:presLayoutVars>
          <dgm:bulletEnabled val="1"/>
        </dgm:presLayoutVars>
      </dgm:prSet>
      <dgm:spPr/>
      <dgm:t>
        <a:bodyPr/>
        <a:lstStyle/>
        <a:p>
          <a:endParaRPr lang="en-GB"/>
        </a:p>
      </dgm:t>
    </dgm:pt>
  </dgm:ptLst>
  <dgm:cxnLst>
    <dgm:cxn modelId="{98AF8489-A02C-4F54-B95C-A621CB5DCE0B}" type="presOf" srcId="{CED6241D-3E39-4B82-9CFF-033C0252F6F3}" destId="{08DD087C-713D-4CC5-A337-2B7144C624DE}" srcOrd="0" destOrd="4" presId="urn:microsoft.com/office/officeart/2005/8/layout/hList1"/>
    <dgm:cxn modelId="{29172ECD-1A00-4E17-A983-3945224F5C58}" srcId="{6C2E7DD6-9B99-4003-81B6-678C424B371A}" destId="{7D34D7D8-888E-43A0-AE07-72259226AB8A}" srcOrd="0" destOrd="0" parTransId="{EE1E5276-85CE-462E-8618-9937B91F4360}" sibTransId="{DE386328-249A-4B5E-AB3F-9051C34B5A01}"/>
    <dgm:cxn modelId="{C8AE4F7A-4E42-499F-A446-1CA817BD2CD0}" type="presOf" srcId="{E148CEFF-9350-4A4A-AD4D-948114EE9D35}" destId="{08DD087C-713D-4CC5-A337-2B7144C624DE}" srcOrd="0" destOrd="1" presId="urn:microsoft.com/office/officeart/2005/8/layout/hList1"/>
    <dgm:cxn modelId="{7C09C778-20C6-4460-A4CE-1C767EB96B41}" srcId="{3492A2B5-51E7-4161-99FD-DE41864796CD}" destId="{6C2E7DD6-9B99-4003-81B6-678C424B371A}" srcOrd="0" destOrd="0" parTransId="{6259EF81-E785-4E25-9A25-46FAE4C924A7}" sibTransId="{820726BC-B15F-41E4-9ED7-2BE28290A93D}"/>
    <dgm:cxn modelId="{6F2F9ACE-FE79-42C6-91E4-2AE8D3D3A4BA}" type="presOf" srcId="{6C2E7DD6-9B99-4003-81B6-678C424B371A}" destId="{435334EA-5640-4B52-888D-3283761840A9}" srcOrd="0" destOrd="0" presId="urn:microsoft.com/office/officeart/2005/8/layout/hList1"/>
    <dgm:cxn modelId="{9911F9A6-4336-4694-9837-64A35027D3BF}" srcId="{6C2E7DD6-9B99-4003-81B6-678C424B371A}" destId="{83C32B2D-24B8-46FE-9FB7-424C8D9CA4DD}" srcOrd="2" destOrd="0" parTransId="{682F7480-AF31-4C54-9775-7A66936900F7}" sibTransId="{BB7BCACE-5451-4737-B40B-E6697C010C85}"/>
    <dgm:cxn modelId="{6E1F6B2E-3B5A-4164-B8EF-A8FC2C7FBD91}" type="presOf" srcId="{83C32B2D-24B8-46FE-9FB7-424C8D9CA4DD}" destId="{08DD087C-713D-4CC5-A337-2B7144C624DE}" srcOrd="0" destOrd="2" presId="urn:microsoft.com/office/officeart/2005/8/layout/hList1"/>
    <dgm:cxn modelId="{9D71DF1D-2D80-4E5C-B454-6D40C0F06DA7}" srcId="{6C2E7DD6-9B99-4003-81B6-678C424B371A}" destId="{CF9297D5-155B-4FF5-873C-974730078678}" srcOrd="3" destOrd="0" parTransId="{92F4779C-367A-46F6-A887-946C637BBE54}" sibTransId="{AEDDEF4C-F16F-4B97-8C5E-40D851B83D6F}"/>
    <dgm:cxn modelId="{4EB96A25-B01C-489A-BA6D-47BBA83B144D}" srcId="{6C2E7DD6-9B99-4003-81B6-678C424B371A}" destId="{E148CEFF-9350-4A4A-AD4D-948114EE9D35}" srcOrd="1" destOrd="0" parTransId="{72753B80-9781-4BD4-AD68-AF6FC4C769CA}" sibTransId="{D88CA607-AA4E-46E9-B6FC-CB9DFB12886D}"/>
    <dgm:cxn modelId="{EB70E46E-E985-4F9B-9CBD-4D860D931CD1}" type="presOf" srcId="{CF9297D5-155B-4FF5-873C-974730078678}" destId="{08DD087C-713D-4CC5-A337-2B7144C624DE}" srcOrd="0" destOrd="3" presId="urn:microsoft.com/office/officeart/2005/8/layout/hList1"/>
    <dgm:cxn modelId="{9CC8F616-0741-4411-A1BA-5FB15BE5688C}" type="presOf" srcId="{7D34D7D8-888E-43A0-AE07-72259226AB8A}" destId="{08DD087C-713D-4CC5-A337-2B7144C624DE}" srcOrd="0" destOrd="0" presId="urn:microsoft.com/office/officeart/2005/8/layout/hList1"/>
    <dgm:cxn modelId="{5A8C94C0-233D-4B77-A2B8-043546DC5276}" srcId="{6C2E7DD6-9B99-4003-81B6-678C424B371A}" destId="{CED6241D-3E39-4B82-9CFF-033C0252F6F3}" srcOrd="4" destOrd="0" parTransId="{D80A61C7-563B-41F8-AF1D-A46375301461}" sibTransId="{C992570B-B8AE-464C-9AA5-94E4B265E306}"/>
    <dgm:cxn modelId="{476BD6DC-5E15-4752-8B4E-11ACD181ACE8}" type="presOf" srcId="{3492A2B5-51E7-4161-99FD-DE41864796CD}" destId="{769D5991-6100-447D-A9A6-0ED6FF91C573}" srcOrd="0" destOrd="0" presId="urn:microsoft.com/office/officeart/2005/8/layout/hList1"/>
    <dgm:cxn modelId="{469DA3A8-1FF0-4D0E-AC75-47AED1B30433}" type="presParOf" srcId="{769D5991-6100-447D-A9A6-0ED6FF91C573}" destId="{3BA6B1C7-AF65-4559-8378-ED931EEE2EE5}" srcOrd="0" destOrd="0" presId="urn:microsoft.com/office/officeart/2005/8/layout/hList1"/>
    <dgm:cxn modelId="{1CF7657C-2EBC-4FFE-86E1-892CC99410EB}" type="presParOf" srcId="{3BA6B1C7-AF65-4559-8378-ED931EEE2EE5}" destId="{435334EA-5640-4B52-888D-3283761840A9}" srcOrd="0" destOrd="0" presId="urn:microsoft.com/office/officeart/2005/8/layout/hList1"/>
    <dgm:cxn modelId="{44A5F28D-6618-4F3A-A258-5E423AAC52CE}" type="presParOf" srcId="{3BA6B1C7-AF65-4559-8378-ED931EEE2EE5}" destId="{08DD087C-713D-4CC5-A337-2B7144C624D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99F3D-8623-4CAF-90C1-EEB726970AF7}">
      <dsp:nvSpPr>
        <dsp:cNvPr id="0" name=""/>
        <dsp:cNvSpPr/>
      </dsp:nvSpPr>
      <dsp:spPr>
        <a:xfrm rot="5400000">
          <a:off x="-167381" y="167807"/>
          <a:ext cx="1115877" cy="781114"/>
        </a:xfrm>
        <a:prstGeom prst="chevron">
          <a:avLst/>
        </a:prstGeom>
        <a:solidFill>
          <a:srgbClr val="00CCFF"/>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smtClean="0"/>
            <a:t> </a:t>
          </a:r>
          <a:endParaRPr lang="en-GB" sz="2100" kern="1200" dirty="0"/>
        </a:p>
      </dsp:txBody>
      <dsp:txXfrm rot="-5400000">
        <a:off x="1" y="390982"/>
        <a:ext cx="781114" cy="334763"/>
      </dsp:txXfrm>
    </dsp:sp>
    <dsp:sp modelId="{36A9B09A-976B-448E-92A1-C2CB1FB12692}">
      <dsp:nvSpPr>
        <dsp:cNvPr id="0" name=""/>
        <dsp:cNvSpPr/>
      </dsp:nvSpPr>
      <dsp:spPr>
        <a:xfrm rot="5400000">
          <a:off x="6940664" y="-6159123"/>
          <a:ext cx="725320" cy="130444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Early intervention targeted when conditions occur</a:t>
          </a:r>
          <a:endParaRPr lang="en-GB" sz="2400" kern="1200" dirty="0"/>
        </a:p>
      </dsp:txBody>
      <dsp:txXfrm rot="-5400000">
        <a:off x="781115" y="35833"/>
        <a:ext cx="13009013" cy="654506"/>
      </dsp:txXfrm>
    </dsp:sp>
    <dsp:sp modelId="{221C9B96-CD6F-46A6-B87B-13C369650ED0}">
      <dsp:nvSpPr>
        <dsp:cNvPr id="0" name=""/>
        <dsp:cNvSpPr/>
      </dsp:nvSpPr>
      <dsp:spPr>
        <a:xfrm rot="5400000">
          <a:off x="-167381" y="1166767"/>
          <a:ext cx="1115877" cy="781114"/>
        </a:xfrm>
        <a:prstGeom prst="chevron">
          <a:avLst/>
        </a:prstGeom>
        <a:solidFill>
          <a:srgbClr val="0099FF"/>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smtClean="0"/>
            <a:t> </a:t>
          </a:r>
          <a:endParaRPr lang="en-GB" sz="2100" kern="1200" dirty="0"/>
        </a:p>
      </dsp:txBody>
      <dsp:txXfrm rot="-5400000">
        <a:off x="1" y="1389942"/>
        <a:ext cx="781114" cy="334763"/>
      </dsp:txXfrm>
    </dsp:sp>
    <dsp:sp modelId="{924B25B1-E637-4941-9AB0-330CF3AFEA42}">
      <dsp:nvSpPr>
        <dsp:cNvPr id="0" name=""/>
        <dsp:cNvSpPr/>
      </dsp:nvSpPr>
      <dsp:spPr>
        <a:xfrm rot="5400000">
          <a:off x="6940664" y="-5160164"/>
          <a:ext cx="725320" cy="130444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Preventing serious conditions getting worse through providing help earlier</a:t>
          </a:r>
          <a:endParaRPr lang="en-GB" sz="2400" kern="1200" dirty="0"/>
        </a:p>
      </dsp:txBody>
      <dsp:txXfrm rot="-5400000">
        <a:off x="781115" y="1034792"/>
        <a:ext cx="13009013" cy="654506"/>
      </dsp:txXfrm>
    </dsp:sp>
    <dsp:sp modelId="{096B7C8F-B23A-448D-96C6-F60BBBDF6B95}">
      <dsp:nvSpPr>
        <dsp:cNvPr id="0" name=""/>
        <dsp:cNvSpPr/>
      </dsp:nvSpPr>
      <dsp:spPr>
        <a:xfrm rot="5400000">
          <a:off x="-167381" y="2181092"/>
          <a:ext cx="1115877" cy="781114"/>
        </a:xfrm>
        <a:prstGeom prst="chevron">
          <a:avLst/>
        </a:prstGeom>
        <a:solidFill>
          <a:srgbClr val="3333CC"/>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smtClean="0"/>
            <a:t> </a:t>
          </a:r>
          <a:endParaRPr lang="en-GB" sz="2100" kern="1200" dirty="0"/>
        </a:p>
      </dsp:txBody>
      <dsp:txXfrm rot="-5400000">
        <a:off x="1" y="2404267"/>
        <a:ext cx="781114" cy="334763"/>
      </dsp:txXfrm>
    </dsp:sp>
    <dsp:sp modelId="{2B5E56C7-9D35-4ED1-94D7-3CCF4414C59C}">
      <dsp:nvSpPr>
        <dsp:cNvPr id="0" name=""/>
        <dsp:cNvSpPr/>
      </dsp:nvSpPr>
      <dsp:spPr>
        <a:xfrm rot="5400000">
          <a:off x="6940664" y="-4161204"/>
          <a:ext cx="725320" cy="130444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Care closer to home</a:t>
          </a:r>
          <a:endParaRPr lang="en-GB" sz="2400" kern="1200" dirty="0"/>
        </a:p>
      </dsp:txBody>
      <dsp:txXfrm rot="-5400000">
        <a:off x="781115" y="2033752"/>
        <a:ext cx="13009013" cy="654506"/>
      </dsp:txXfrm>
    </dsp:sp>
    <dsp:sp modelId="{0D880F28-9A16-4616-BED6-6A2A8F1D7E75}">
      <dsp:nvSpPr>
        <dsp:cNvPr id="0" name=""/>
        <dsp:cNvSpPr/>
      </dsp:nvSpPr>
      <dsp:spPr>
        <a:xfrm rot="5400000">
          <a:off x="-167381" y="3164686"/>
          <a:ext cx="1115877" cy="781114"/>
        </a:xfrm>
        <a:prstGeom prst="chevron">
          <a:avLst/>
        </a:prstGeom>
        <a:solidFill>
          <a:srgbClr val="6600FF"/>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endParaRPr lang="en-GB" sz="2100" kern="1200" dirty="0"/>
        </a:p>
      </dsp:txBody>
      <dsp:txXfrm rot="-5400000">
        <a:off x="1" y="3387861"/>
        <a:ext cx="781114" cy="334763"/>
      </dsp:txXfrm>
    </dsp:sp>
    <dsp:sp modelId="{1DE5F1A3-0177-4D5C-9BA5-397387DCBF8E}">
      <dsp:nvSpPr>
        <dsp:cNvPr id="0" name=""/>
        <dsp:cNvSpPr/>
      </dsp:nvSpPr>
      <dsp:spPr>
        <a:xfrm rot="5400000">
          <a:off x="6940664" y="-3162245"/>
          <a:ext cx="725320" cy="130444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Combining mental heath care and physical health care</a:t>
          </a:r>
          <a:endParaRPr lang="en-GB" sz="2400" kern="1200" dirty="0"/>
        </a:p>
      </dsp:txBody>
      <dsp:txXfrm rot="-5400000">
        <a:off x="781115" y="3032711"/>
        <a:ext cx="13009013" cy="654506"/>
      </dsp:txXfrm>
    </dsp:sp>
    <dsp:sp modelId="{D09069BA-54A7-4151-B4A9-4A6FB5418F6B}">
      <dsp:nvSpPr>
        <dsp:cNvPr id="0" name=""/>
        <dsp:cNvSpPr/>
      </dsp:nvSpPr>
      <dsp:spPr>
        <a:xfrm rot="5400000">
          <a:off x="-167381" y="4163199"/>
          <a:ext cx="1115877" cy="781114"/>
        </a:xfrm>
        <a:prstGeom prst="chevron">
          <a:avLst/>
        </a:prstGeom>
        <a:solidFill>
          <a:srgbClr val="9933FF"/>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endParaRPr lang="en-GB" sz="2100" kern="1200" dirty="0"/>
        </a:p>
      </dsp:txBody>
      <dsp:txXfrm rot="-5400000">
        <a:off x="1" y="4386374"/>
        <a:ext cx="781114" cy="334763"/>
      </dsp:txXfrm>
    </dsp:sp>
    <dsp:sp modelId="{D32C19D6-7812-42F8-8C02-E77B0A4D2854}">
      <dsp:nvSpPr>
        <dsp:cNvPr id="0" name=""/>
        <dsp:cNvSpPr/>
      </dsp:nvSpPr>
      <dsp:spPr>
        <a:xfrm rot="5400000">
          <a:off x="6940664" y="-2199109"/>
          <a:ext cx="725320" cy="130444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Support provided in the community when released from acute care</a:t>
          </a:r>
          <a:endParaRPr lang="en-GB" sz="2400" kern="1200" dirty="0"/>
        </a:p>
      </dsp:txBody>
      <dsp:txXfrm rot="-5400000">
        <a:off x="781115" y="3995847"/>
        <a:ext cx="13009013" cy="6545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334EA-5640-4B52-888D-3283761840A9}">
      <dsp:nvSpPr>
        <dsp:cNvPr id="0" name=""/>
        <dsp:cNvSpPr/>
      </dsp:nvSpPr>
      <dsp:spPr>
        <a:xfrm>
          <a:off x="0" y="515835"/>
          <a:ext cx="14582775" cy="1382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1376" tIns="195072" rIns="341376" bIns="195072" numCol="1" spcCol="1270" anchor="ctr" anchorCtr="0">
          <a:noAutofit/>
        </a:bodyPr>
        <a:lstStyle/>
        <a:p>
          <a:pPr lvl="0" algn="ctr" defTabSz="2133600">
            <a:lnSpc>
              <a:spcPct val="90000"/>
            </a:lnSpc>
            <a:spcBef>
              <a:spcPct val="0"/>
            </a:spcBef>
            <a:spcAft>
              <a:spcPct val="35000"/>
            </a:spcAft>
          </a:pPr>
          <a:r>
            <a:rPr lang="en-GB" sz="4800" kern="1200" dirty="0" smtClean="0"/>
            <a:t>National Drivers</a:t>
          </a:r>
        </a:p>
      </dsp:txBody>
      <dsp:txXfrm>
        <a:off x="0" y="515835"/>
        <a:ext cx="14582775" cy="1382400"/>
      </dsp:txXfrm>
    </dsp:sp>
    <dsp:sp modelId="{08DD087C-713D-4CC5-A337-2B7144C624DE}">
      <dsp:nvSpPr>
        <dsp:cNvPr id="0" name=""/>
        <dsp:cNvSpPr/>
      </dsp:nvSpPr>
      <dsp:spPr>
        <a:xfrm>
          <a:off x="0" y="1839985"/>
          <a:ext cx="14582775" cy="84326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6032" tIns="256032" rIns="341376" bIns="384048" numCol="1" spcCol="1270" anchor="t" anchorCtr="0">
          <a:noAutofit/>
        </a:bodyPr>
        <a:lstStyle/>
        <a:p>
          <a:pPr marL="285750" lvl="1" indent="-285750" algn="l" defTabSz="2133600">
            <a:lnSpc>
              <a:spcPct val="90000"/>
            </a:lnSpc>
            <a:spcBef>
              <a:spcPct val="0"/>
            </a:spcBef>
            <a:spcAft>
              <a:spcPct val="15000"/>
            </a:spcAft>
            <a:buChar char="••"/>
          </a:pPr>
          <a:r>
            <a:rPr lang="en-GB" sz="4800" kern="1200" dirty="0" smtClean="0"/>
            <a:t>Health and Social Care Act (2012)</a:t>
          </a:r>
          <a:endParaRPr lang="en-GB" sz="4800" kern="1200" dirty="0"/>
        </a:p>
        <a:p>
          <a:pPr marL="285750" lvl="1" indent="-285750" algn="l" defTabSz="2133600">
            <a:lnSpc>
              <a:spcPct val="90000"/>
            </a:lnSpc>
            <a:spcBef>
              <a:spcPct val="0"/>
            </a:spcBef>
            <a:spcAft>
              <a:spcPct val="15000"/>
            </a:spcAft>
            <a:buChar char="••"/>
          </a:pPr>
          <a:r>
            <a:rPr lang="en-GB" sz="4800" kern="1200" dirty="0" smtClean="0"/>
            <a:t>Urgent and Emergency Care Review (2013)</a:t>
          </a:r>
          <a:endParaRPr lang="en-GB" sz="4800" kern="1200" dirty="0"/>
        </a:p>
        <a:p>
          <a:pPr marL="285750" lvl="1" indent="-285750" algn="l" defTabSz="2133600">
            <a:lnSpc>
              <a:spcPct val="90000"/>
            </a:lnSpc>
            <a:spcBef>
              <a:spcPct val="0"/>
            </a:spcBef>
            <a:spcAft>
              <a:spcPct val="15000"/>
            </a:spcAft>
            <a:buChar char="••"/>
          </a:pPr>
          <a:r>
            <a:rPr lang="en-GB" sz="4800" kern="1200" dirty="0" smtClean="0"/>
            <a:t>Achieving Better Access to MH services by 2020 (2014)</a:t>
          </a:r>
          <a:endParaRPr lang="en-GB" sz="4800" kern="1200" dirty="0"/>
        </a:p>
        <a:p>
          <a:pPr marL="285750" lvl="1" indent="-285750" algn="l" defTabSz="2133600">
            <a:lnSpc>
              <a:spcPct val="90000"/>
            </a:lnSpc>
            <a:spcBef>
              <a:spcPct val="0"/>
            </a:spcBef>
            <a:spcAft>
              <a:spcPct val="15000"/>
            </a:spcAft>
            <a:buChar char="••"/>
          </a:pPr>
          <a:r>
            <a:rPr lang="en-GB" sz="4800" b="1" kern="1200" dirty="0" smtClean="0"/>
            <a:t>Five Year Forward View for Mental Health (2014)</a:t>
          </a:r>
          <a:endParaRPr lang="en-GB" sz="4800" kern="1200" dirty="0"/>
        </a:p>
        <a:p>
          <a:pPr marL="285750" lvl="1" indent="-285750" algn="l" defTabSz="2133600">
            <a:lnSpc>
              <a:spcPct val="90000"/>
            </a:lnSpc>
            <a:spcBef>
              <a:spcPct val="0"/>
            </a:spcBef>
            <a:spcAft>
              <a:spcPct val="15000"/>
            </a:spcAft>
            <a:buChar char="••"/>
          </a:pPr>
          <a:r>
            <a:rPr lang="en-GB" sz="4800" kern="1200" dirty="0" smtClean="0"/>
            <a:t>Mental Health Crisis Care Concordat (2014)</a:t>
          </a:r>
          <a:endParaRPr lang="en-GB" sz="4800" kern="1200" dirty="0"/>
        </a:p>
        <a:p>
          <a:pPr marL="285750" lvl="1" indent="-285750" algn="l" defTabSz="2133600">
            <a:lnSpc>
              <a:spcPct val="90000"/>
            </a:lnSpc>
            <a:spcBef>
              <a:spcPct val="0"/>
            </a:spcBef>
            <a:spcAft>
              <a:spcPct val="15000"/>
            </a:spcAft>
            <a:buChar char="••"/>
          </a:pPr>
          <a:r>
            <a:rPr lang="en-GB" sz="4800" kern="1200" dirty="0" smtClean="0"/>
            <a:t>Right Here, Right Now (CQC report, 2015)</a:t>
          </a:r>
          <a:endParaRPr lang="en-GB" sz="4800" kern="1200" dirty="0"/>
        </a:p>
        <a:p>
          <a:pPr marL="285750" lvl="1" indent="-285750" algn="l" defTabSz="2133600">
            <a:lnSpc>
              <a:spcPct val="90000"/>
            </a:lnSpc>
            <a:spcBef>
              <a:spcPct val="0"/>
            </a:spcBef>
            <a:spcAft>
              <a:spcPct val="15000"/>
            </a:spcAft>
            <a:buChar char="••"/>
          </a:pPr>
          <a:r>
            <a:rPr lang="en-GB" sz="4800" kern="1200" dirty="0" smtClean="0"/>
            <a:t>Policing and Crime Act (2017)</a:t>
          </a:r>
          <a:endParaRPr lang="en-GB" sz="4800" kern="1200" dirty="0"/>
        </a:p>
        <a:p>
          <a:pPr marL="285750" lvl="1" indent="-285750" algn="l" defTabSz="2133600">
            <a:lnSpc>
              <a:spcPct val="90000"/>
            </a:lnSpc>
            <a:spcBef>
              <a:spcPct val="0"/>
            </a:spcBef>
            <a:spcAft>
              <a:spcPct val="15000"/>
            </a:spcAft>
            <a:buChar char="••"/>
          </a:pPr>
          <a:r>
            <a:rPr lang="en-GB" sz="4800" b="1" kern="1200" dirty="0" smtClean="0"/>
            <a:t>NHS Planning Guidance (2017)</a:t>
          </a:r>
          <a:endParaRPr lang="en-GB" sz="4800" kern="1200" dirty="0"/>
        </a:p>
        <a:p>
          <a:pPr marL="285750" lvl="1" indent="-285750" algn="l" defTabSz="2133600">
            <a:lnSpc>
              <a:spcPct val="90000"/>
            </a:lnSpc>
            <a:spcBef>
              <a:spcPct val="0"/>
            </a:spcBef>
            <a:spcAft>
              <a:spcPct val="15000"/>
            </a:spcAft>
            <a:buChar char="••"/>
          </a:pPr>
          <a:r>
            <a:rPr lang="en-GB" sz="4800" kern="1200" dirty="0" smtClean="0"/>
            <a:t>Mental Health Act Review (2018)</a:t>
          </a:r>
          <a:endParaRPr lang="en-GB" sz="4800" kern="1200" dirty="0"/>
        </a:p>
        <a:p>
          <a:pPr marL="285750" lvl="1" indent="-285750" algn="l" defTabSz="2133600">
            <a:lnSpc>
              <a:spcPct val="90000"/>
            </a:lnSpc>
            <a:spcBef>
              <a:spcPct val="0"/>
            </a:spcBef>
            <a:spcAft>
              <a:spcPct val="15000"/>
            </a:spcAft>
            <a:buChar char="••"/>
          </a:pPr>
          <a:r>
            <a:rPr lang="en-GB" sz="4800" b="1" kern="1200" dirty="0" smtClean="0"/>
            <a:t>The Long Term NHS Plan (2018)</a:t>
          </a:r>
          <a:endParaRPr lang="en-GB" sz="4800" kern="1200" dirty="0"/>
        </a:p>
      </dsp:txBody>
      <dsp:txXfrm>
        <a:off x="0" y="1839985"/>
        <a:ext cx="14582775" cy="84326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334EA-5640-4B52-888D-3283761840A9}">
      <dsp:nvSpPr>
        <dsp:cNvPr id="0" name=""/>
        <dsp:cNvSpPr/>
      </dsp:nvSpPr>
      <dsp:spPr>
        <a:xfrm>
          <a:off x="0" y="0"/>
          <a:ext cx="14645223" cy="18720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2280" tIns="264160" rIns="462280" bIns="264160" numCol="1" spcCol="1270" anchor="ctr" anchorCtr="0">
          <a:noAutofit/>
        </a:bodyPr>
        <a:lstStyle/>
        <a:p>
          <a:pPr lvl="0" algn="ctr" defTabSz="2889250">
            <a:lnSpc>
              <a:spcPct val="90000"/>
            </a:lnSpc>
            <a:spcBef>
              <a:spcPct val="0"/>
            </a:spcBef>
            <a:spcAft>
              <a:spcPct val="35000"/>
            </a:spcAft>
          </a:pPr>
          <a:r>
            <a:rPr lang="en-GB" sz="6500" kern="1200" dirty="0" smtClean="0"/>
            <a:t>Local Strategy</a:t>
          </a:r>
        </a:p>
      </dsp:txBody>
      <dsp:txXfrm>
        <a:off x="0" y="0"/>
        <a:ext cx="14645223" cy="1872000"/>
      </dsp:txXfrm>
    </dsp:sp>
    <dsp:sp modelId="{08DD087C-713D-4CC5-A337-2B7144C624DE}">
      <dsp:nvSpPr>
        <dsp:cNvPr id="0" name=""/>
        <dsp:cNvSpPr/>
      </dsp:nvSpPr>
      <dsp:spPr>
        <a:xfrm>
          <a:off x="0" y="1944207"/>
          <a:ext cx="14645223" cy="6423299"/>
        </a:xfrm>
        <a:prstGeom prst="rect">
          <a:avLst/>
        </a:prstGeom>
        <a:solidFill>
          <a:srgbClr val="D0D8E8">
            <a:alpha val="89804"/>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46710" tIns="346710" rIns="462280" bIns="520065" numCol="1" spcCol="1270" anchor="t" anchorCtr="0">
          <a:noAutofit/>
        </a:bodyPr>
        <a:lstStyle/>
        <a:p>
          <a:pPr marL="285750" lvl="1" indent="-285750" algn="l" defTabSz="2889250">
            <a:lnSpc>
              <a:spcPct val="90000"/>
            </a:lnSpc>
            <a:spcBef>
              <a:spcPct val="0"/>
            </a:spcBef>
            <a:spcAft>
              <a:spcPct val="15000"/>
            </a:spcAft>
            <a:buChar char="••"/>
          </a:pPr>
          <a:r>
            <a:rPr lang="en-GB" sz="6500" kern="1200" dirty="0" smtClean="0"/>
            <a:t>Through strong leadership and innovative transformation, engagement with local people to deliver an integrated health, social care, physical and mental health service to improve lives</a:t>
          </a:r>
          <a:endParaRPr lang="en-GB" sz="6500" kern="1200" dirty="0"/>
        </a:p>
      </dsp:txBody>
      <dsp:txXfrm>
        <a:off x="0" y="1944207"/>
        <a:ext cx="14645223" cy="64232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07CEF-3348-4F7C-8F94-BBB9CD84C055}">
      <dsp:nvSpPr>
        <dsp:cNvPr id="0" name=""/>
        <dsp:cNvSpPr/>
      </dsp:nvSpPr>
      <dsp:spPr>
        <a:xfrm>
          <a:off x="0" y="0"/>
          <a:ext cx="14582775" cy="13248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7152" tIns="186944" rIns="327152" bIns="186944" numCol="1" spcCol="1270" anchor="ctr" anchorCtr="0">
          <a:noAutofit/>
        </a:bodyPr>
        <a:lstStyle/>
        <a:p>
          <a:pPr lvl="0" algn="ctr" defTabSz="2044700">
            <a:lnSpc>
              <a:spcPct val="90000"/>
            </a:lnSpc>
            <a:spcBef>
              <a:spcPct val="0"/>
            </a:spcBef>
            <a:spcAft>
              <a:spcPct val="35000"/>
            </a:spcAft>
          </a:pPr>
          <a:r>
            <a:rPr lang="en-GB" sz="4600" kern="1200" dirty="0" smtClean="0"/>
            <a:t>Local Need</a:t>
          </a:r>
          <a:endParaRPr lang="en-GB" sz="4600" kern="1200" dirty="0"/>
        </a:p>
      </dsp:txBody>
      <dsp:txXfrm>
        <a:off x="0" y="0"/>
        <a:ext cx="14582775" cy="1324800"/>
      </dsp:txXfrm>
    </dsp:sp>
    <dsp:sp modelId="{CA784BAB-E58A-48CC-B6B2-490F744F87F6}">
      <dsp:nvSpPr>
        <dsp:cNvPr id="0" name=""/>
        <dsp:cNvSpPr/>
      </dsp:nvSpPr>
      <dsp:spPr>
        <a:xfrm>
          <a:off x="0" y="941308"/>
          <a:ext cx="14582775" cy="906326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5364" tIns="245364" rIns="327152" bIns="368046" numCol="1" spcCol="1270" anchor="t" anchorCtr="0">
          <a:noAutofit/>
        </a:bodyPr>
        <a:lstStyle/>
        <a:p>
          <a:pPr marL="285750" lvl="1" indent="-285750" algn="l" defTabSz="2044700">
            <a:lnSpc>
              <a:spcPct val="90000"/>
            </a:lnSpc>
            <a:spcBef>
              <a:spcPct val="0"/>
            </a:spcBef>
            <a:spcAft>
              <a:spcPct val="15000"/>
            </a:spcAft>
            <a:buChar char="••"/>
          </a:pPr>
          <a:r>
            <a:rPr lang="en-GB" sz="4600" kern="1200" dirty="0"/>
            <a:t>Social Care</a:t>
          </a:r>
        </a:p>
        <a:p>
          <a:pPr marL="285750" lvl="1" indent="-285750" algn="l" defTabSz="2044700">
            <a:lnSpc>
              <a:spcPct val="90000"/>
            </a:lnSpc>
            <a:spcBef>
              <a:spcPct val="0"/>
            </a:spcBef>
            <a:spcAft>
              <a:spcPct val="15000"/>
            </a:spcAft>
            <a:buChar char="••"/>
          </a:pPr>
          <a:r>
            <a:rPr lang="en-GB" sz="4600" kern="1200" dirty="0"/>
            <a:t>Crisis</a:t>
          </a:r>
        </a:p>
        <a:p>
          <a:pPr marL="285750" lvl="1" indent="-285750" algn="l" defTabSz="2044700">
            <a:lnSpc>
              <a:spcPct val="90000"/>
            </a:lnSpc>
            <a:spcBef>
              <a:spcPct val="0"/>
            </a:spcBef>
            <a:spcAft>
              <a:spcPct val="15000"/>
            </a:spcAft>
            <a:buChar char="••"/>
          </a:pPr>
          <a:r>
            <a:rPr lang="en-GB" sz="4600" kern="1200" dirty="0" smtClean="0"/>
            <a:t>PD – Personality Disorder</a:t>
          </a:r>
          <a:endParaRPr lang="en-GB" sz="4600" kern="1200" dirty="0"/>
        </a:p>
        <a:p>
          <a:pPr marL="285750" lvl="1" indent="-285750" algn="l" defTabSz="2044700">
            <a:lnSpc>
              <a:spcPct val="90000"/>
            </a:lnSpc>
            <a:spcBef>
              <a:spcPct val="0"/>
            </a:spcBef>
            <a:spcAft>
              <a:spcPct val="15000"/>
            </a:spcAft>
            <a:buChar char="••"/>
          </a:pPr>
          <a:r>
            <a:rPr lang="en-GB" sz="4600" kern="1200" dirty="0"/>
            <a:t>Substance Misuse</a:t>
          </a:r>
        </a:p>
        <a:p>
          <a:pPr marL="285750" lvl="1" indent="-285750" algn="l" defTabSz="2044700">
            <a:lnSpc>
              <a:spcPct val="90000"/>
            </a:lnSpc>
            <a:spcBef>
              <a:spcPct val="0"/>
            </a:spcBef>
            <a:spcAft>
              <a:spcPct val="15000"/>
            </a:spcAft>
            <a:buChar char="••"/>
          </a:pPr>
          <a:r>
            <a:rPr lang="en-GB" sz="4600" kern="1200" dirty="0" smtClean="0"/>
            <a:t>SMI – Serious Mental Illness</a:t>
          </a:r>
          <a:endParaRPr lang="en-GB" sz="4600" kern="1200" dirty="0"/>
        </a:p>
        <a:p>
          <a:pPr marL="285750" lvl="1" indent="-285750" algn="l" defTabSz="2044700">
            <a:lnSpc>
              <a:spcPct val="90000"/>
            </a:lnSpc>
            <a:spcBef>
              <a:spcPct val="0"/>
            </a:spcBef>
            <a:spcAft>
              <a:spcPct val="15000"/>
            </a:spcAft>
            <a:buChar char="••"/>
          </a:pPr>
          <a:r>
            <a:rPr lang="en-GB" sz="4600" kern="1200" dirty="0" smtClean="0"/>
            <a:t>IPS -Individual Placement and Support   </a:t>
          </a:r>
          <a:endParaRPr lang="en-GB" sz="4600" kern="1200" dirty="0"/>
        </a:p>
        <a:p>
          <a:pPr marL="285750" lvl="1" indent="-285750" algn="l" defTabSz="2044700">
            <a:lnSpc>
              <a:spcPct val="90000"/>
            </a:lnSpc>
            <a:spcBef>
              <a:spcPct val="0"/>
            </a:spcBef>
            <a:spcAft>
              <a:spcPct val="15000"/>
            </a:spcAft>
            <a:buChar char="••"/>
          </a:pPr>
          <a:r>
            <a:rPr lang="en-GB" sz="4600" kern="1200" dirty="0"/>
            <a:t>Forensic Support</a:t>
          </a:r>
        </a:p>
        <a:p>
          <a:pPr marL="285750" lvl="1" indent="-285750" algn="l" defTabSz="2044700">
            <a:lnSpc>
              <a:spcPct val="90000"/>
            </a:lnSpc>
            <a:spcBef>
              <a:spcPct val="0"/>
            </a:spcBef>
            <a:spcAft>
              <a:spcPct val="15000"/>
            </a:spcAft>
            <a:buChar char="••"/>
          </a:pPr>
          <a:r>
            <a:rPr lang="en-GB" sz="4600" kern="1200" dirty="0"/>
            <a:t>Transitions</a:t>
          </a:r>
        </a:p>
        <a:p>
          <a:pPr marL="285750" lvl="1" indent="-285750" algn="l" defTabSz="2044700">
            <a:lnSpc>
              <a:spcPct val="90000"/>
            </a:lnSpc>
            <a:spcBef>
              <a:spcPct val="0"/>
            </a:spcBef>
            <a:spcAft>
              <a:spcPct val="15000"/>
            </a:spcAft>
            <a:buChar char="••"/>
          </a:pPr>
          <a:r>
            <a:rPr lang="en-GB" sz="4600" kern="1200" dirty="0" smtClean="0"/>
            <a:t>Mental Health Medicine</a:t>
          </a:r>
          <a:endParaRPr lang="en-GB" sz="4600" kern="1200" dirty="0"/>
        </a:p>
        <a:p>
          <a:pPr marL="285750" lvl="1" indent="-285750" algn="l" defTabSz="2044700">
            <a:lnSpc>
              <a:spcPct val="90000"/>
            </a:lnSpc>
            <a:spcBef>
              <a:spcPct val="0"/>
            </a:spcBef>
            <a:spcAft>
              <a:spcPct val="15000"/>
            </a:spcAft>
            <a:buChar char="••"/>
          </a:pPr>
          <a:r>
            <a:rPr lang="en-GB" sz="4600" kern="1200" dirty="0"/>
            <a:t>Physical </a:t>
          </a:r>
          <a:r>
            <a:rPr lang="en-GB" sz="4600" kern="1200" dirty="0" smtClean="0"/>
            <a:t>Health </a:t>
          </a:r>
          <a:endParaRPr lang="en-GB" sz="4600" kern="1200" dirty="0"/>
        </a:p>
      </dsp:txBody>
      <dsp:txXfrm>
        <a:off x="0" y="941308"/>
        <a:ext cx="14582775" cy="90632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334EA-5640-4B52-888D-3283761840A9}">
      <dsp:nvSpPr>
        <dsp:cNvPr id="0" name=""/>
        <dsp:cNvSpPr/>
      </dsp:nvSpPr>
      <dsp:spPr>
        <a:xfrm>
          <a:off x="0" y="66694"/>
          <a:ext cx="14582775" cy="17856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40944" tIns="251968" rIns="440944" bIns="251968" numCol="1" spcCol="1270" anchor="ctr" anchorCtr="0">
          <a:noAutofit/>
        </a:bodyPr>
        <a:lstStyle/>
        <a:p>
          <a:pPr lvl="0" algn="ctr" defTabSz="2755900">
            <a:lnSpc>
              <a:spcPct val="90000"/>
            </a:lnSpc>
            <a:spcBef>
              <a:spcPct val="0"/>
            </a:spcBef>
            <a:spcAft>
              <a:spcPct val="35000"/>
            </a:spcAft>
          </a:pPr>
          <a:r>
            <a:rPr lang="en-GB" sz="6200" kern="1200" dirty="0" smtClean="0"/>
            <a:t>Benefits</a:t>
          </a:r>
        </a:p>
      </dsp:txBody>
      <dsp:txXfrm>
        <a:off x="0" y="66694"/>
        <a:ext cx="14582775" cy="1785600"/>
      </dsp:txXfrm>
    </dsp:sp>
    <dsp:sp modelId="{08DD087C-713D-4CC5-A337-2B7144C624DE}">
      <dsp:nvSpPr>
        <dsp:cNvPr id="0" name=""/>
        <dsp:cNvSpPr/>
      </dsp:nvSpPr>
      <dsp:spPr>
        <a:xfrm>
          <a:off x="0" y="1862956"/>
          <a:ext cx="14582775" cy="919026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30708" tIns="330708" rIns="440944" bIns="496062" numCol="1" spcCol="1270" anchor="t" anchorCtr="0">
          <a:noAutofit/>
        </a:bodyPr>
        <a:lstStyle/>
        <a:p>
          <a:pPr marL="285750" lvl="1" indent="-285750" algn="l" defTabSz="2755900">
            <a:lnSpc>
              <a:spcPct val="90000"/>
            </a:lnSpc>
            <a:spcBef>
              <a:spcPct val="0"/>
            </a:spcBef>
            <a:spcAft>
              <a:spcPct val="15000"/>
            </a:spcAft>
            <a:buChar char="••"/>
          </a:pPr>
          <a:r>
            <a:rPr lang="en-GB" sz="6200" kern="1200" dirty="0" smtClean="0"/>
            <a:t>People will live longer</a:t>
          </a:r>
          <a:endParaRPr lang="en-GB" sz="6200" kern="1200" dirty="0"/>
        </a:p>
        <a:p>
          <a:pPr marL="285750" lvl="1" indent="-285750" algn="l" defTabSz="2755900">
            <a:lnSpc>
              <a:spcPct val="90000"/>
            </a:lnSpc>
            <a:spcBef>
              <a:spcPct val="0"/>
            </a:spcBef>
            <a:spcAft>
              <a:spcPct val="15000"/>
            </a:spcAft>
            <a:buChar char="••"/>
          </a:pPr>
          <a:r>
            <a:rPr lang="en-GB" sz="6200" kern="1200" dirty="0" smtClean="0"/>
            <a:t>People will have less time of their life living with a long term condition</a:t>
          </a:r>
          <a:endParaRPr lang="en-GB" sz="6200" kern="1200" dirty="0"/>
        </a:p>
        <a:p>
          <a:pPr marL="285750" lvl="1" indent="-285750" algn="l" defTabSz="2755900">
            <a:lnSpc>
              <a:spcPct val="90000"/>
            </a:lnSpc>
            <a:spcBef>
              <a:spcPct val="0"/>
            </a:spcBef>
            <a:spcAft>
              <a:spcPct val="15000"/>
            </a:spcAft>
            <a:buChar char="••"/>
          </a:pPr>
          <a:r>
            <a:rPr lang="en-GB" sz="6200" kern="1200" dirty="0" smtClean="0"/>
            <a:t>People will have more choice in easy to access services to meet their needs</a:t>
          </a:r>
          <a:endParaRPr lang="en-GB" sz="6200" kern="1200" dirty="0"/>
        </a:p>
        <a:p>
          <a:pPr marL="285750" lvl="1" indent="-285750" algn="l" defTabSz="2755900">
            <a:lnSpc>
              <a:spcPct val="90000"/>
            </a:lnSpc>
            <a:spcBef>
              <a:spcPct val="0"/>
            </a:spcBef>
            <a:spcAft>
              <a:spcPct val="15000"/>
            </a:spcAft>
            <a:buChar char="••"/>
          </a:pPr>
          <a:r>
            <a:rPr lang="en-GB" sz="6200" kern="1200" dirty="0" smtClean="0"/>
            <a:t>More local services, care and support at home and not in hospital</a:t>
          </a:r>
          <a:endParaRPr lang="en-GB" sz="6200" kern="1200" dirty="0"/>
        </a:p>
        <a:p>
          <a:pPr marL="285750" lvl="1" indent="-285750" algn="l" defTabSz="2755900">
            <a:lnSpc>
              <a:spcPct val="90000"/>
            </a:lnSpc>
            <a:spcBef>
              <a:spcPct val="0"/>
            </a:spcBef>
            <a:spcAft>
              <a:spcPct val="15000"/>
            </a:spcAft>
            <a:buChar char="••"/>
          </a:pPr>
          <a:r>
            <a:rPr lang="en-GB" sz="6200" kern="1200" dirty="0" smtClean="0"/>
            <a:t>24hour 7 day a week treatment, care and support</a:t>
          </a:r>
          <a:endParaRPr lang="en-GB" sz="6200" kern="1200" dirty="0"/>
        </a:p>
      </dsp:txBody>
      <dsp:txXfrm>
        <a:off x="0" y="1862956"/>
        <a:ext cx="14582775" cy="919026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7734" cy="34043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631466" y="0"/>
            <a:ext cx="4307734" cy="340439"/>
          </a:xfrm>
          <a:prstGeom prst="rect">
            <a:avLst/>
          </a:prstGeom>
        </p:spPr>
        <p:txBody>
          <a:bodyPr vert="horz" lIns="91440" tIns="45720" rIns="91440" bIns="45720" rtlCol="0"/>
          <a:lstStyle>
            <a:lvl1pPr algn="r">
              <a:defRPr sz="1200"/>
            </a:lvl1pPr>
          </a:lstStyle>
          <a:p>
            <a:fld id="{D405FB36-45AC-45AF-868A-5B97C23CFBD1}" type="datetimeFigureOut">
              <a:rPr lang="en-GB" smtClean="0"/>
              <a:t>26/06/2019</a:t>
            </a:fld>
            <a:endParaRPr lang="en-GB" dirty="0"/>
          </a:p>
        </p:txBody>
      </p:sp>
      <p:sp>
        <p:nvSpPr>
          <p:cNvPr id="4" name="Slide Image Placeholder 3"/>
          <p:cNvSpPr>
            <a:spLocks noGrp="1" noRot="1" noChangeAspect="1"/>
          </p:cNvSpPr>
          <p:nvPr>
            <p:ph type="sldImg" idx="2"/>
          </p:nvPr>
        </p:nvSpPr>
        <p:spPr>
          <a:xfrm>
            <a:off x="3328988" y="511175"/>
            <a:ext cx="3282950" cy="25527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94093" y="3234174"/>
            <a:ext cx="7952740" cy="306395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66773"/>
            <a:ext cx="4307734" cy="340439"/>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631466" y="6466773"/>
            <a:ext cx="4307734" cy="340439"/>
          </a:xfrm>
          <a:prstGeom prst="rect">
            <a:avLst/>
          </a:prstGeom>
        </p:spPr>
        <p:txBody>
          <a:bodyPr vert="horz" lIns="91440" tIns="45720" rIns="91440" bIns="45720" rtlCol="0" anchor="b"/>
          <a:lstStyle>
            <a:lvl1pPr algn="r">
              <a:defRPr sz="1200"/>
            </a:lvl1pPr>
          </a:lstStyle>
          <a:p>
            <a:fld id="{400800F4-77FA-42B2-A802-9CE6488A39D5}" type="slidenum">
              <a:rPr lang="en-GB" smtClean="0"/>
              <a:t>‹#›</a:t>
            </a:fld>
            <a:endParaRPr lang="en-GB" dirty="0"/>
          </a:p>
        </p:txBody>
      </p:sp>
    </p:spTree>
    <p:extLst>
      <p:ext uri="{BB962C8B-B14F-4D97-AF65-F5344CB8AC3E}">
        <p14:creationId xmlns:p14="http://schemas.microsoft.com/office/powerpoint/2010/main" val="4162322937"/>
      </p:ext>
    </p:extLst>
  </p:cSld>
  <p:clrMap bg1="lt1" tx1="dk1" bg2="lt2" tx2="dk2" accent1="accent1" accent2="accent2" accent3="accent3" accent4="accent4" accent5="accent5" accent6="accent6" hlink="hlink" folHlink="folHlink"/>
  <p:notesStyle>
    <a:lvl1pPr marL="0" algn="l" defTabSz="914216" rtl="0" eaLnBrk="1" latinLnBrk="0" hangingPunct="1">
      <a:defRPr sz="1300" kern="1200">
        <a:solidFill>
          <a:schemeClr val="tx1"/>
        </a:solidFill>
        <a:latin typeface="+mn-lt"/>
        <a:ea typeface="+mn-ea"/>
        <a:cs typeface="+mn-cs"/>
      </a:defRPr>
    </a:lvl1pPr>
    <a:lvl2pPr marL="457110" algn="l" defTabSz="914216" rtl="0" eaLnBrk="1" latinLnBrk="0" hangingPunct="1">
      <a:defRPr sz="1300" kern="1200">
        <a:solidFill>
          <a:schemeClr val="tx1"/>
        </a:solidFill>
        <a:latin typeface="+mn-lt"/>
        <a:ea typeface="+mn-ea"/>
        <a:cs typeface="+mn-cs"/>
      </a:defRPr>
    </a:lvl2pPr>
    <a:lvl3pPr marL="914216" algn="l" defTabSz="914216" rtl="0" eaLnBrk="1" latinLnBrk="0" hangingPunct="1">
      <a:defRPr sz="1300" kern="1200">
        <a:solidFill>
          <a:schemeClr val="tx1"/>
        </a:solidFill>
        <a:latin typeface="+mn-lt"/>
        <a:ea typeface="+mn-ea"/>
        <a:cs typeface="+mn-cs"/>
      </a:defRPr>
    </a:lvl3pPr>
    <a:lvl4pPr marL="1371326" algn="l" defTabSz="914216" rtl="0" eaLnBrk="1" latinLnBrk="0" hangingPunct="1">
      <a:defRPr sz="1300" kern="1200">
        <a:solidFill>
          <a:schemeClr val="tx1"/>
        </a:solidFill>
        <a:latin typeface="+mn-lt"/>
        <a:ea typeface="+mn-ea"/>
        <a:cs typeface="+mn-cs"/>
      </a:defRPr>
    </a:lvl4pPr>
    <a:lvl5pPr marL="1828433" algn="l" defTabSz="914216" rtl="0" eaLnBrk="1" latinLnBrk="0" hangingPunct="1">
      <a:defRPr sz="1300" kern="1200">
        <a:solidFill>
          <a:schemeClr val="tx1"/>
        </a:solidFill>
        <a:latin typeface="+mn-lt"/>
        <a:ea typeface="+mn-ea"/>
        <a:cs typeface="+mn-cs"/>
      </a:defRPr>
    </a:lvl5pPr>
    <a:lvl6pPr marL="2285543" algn="l" defTabSz="914216" rtl="0" eaLnBrk="1" latinLnBrk="0" hangingPunct="1">
      <a:defRPr sz="1300" kern="1200">
        <a:solidFill>
          <a:schemeClr val="tx1"/>
        </a:solidFill>
        <a:latin typeface="+mn-lt"/>
        <a:ea typeface="+mn-ea"/>
        <a:cs typeface="+mn-cs"/>
      </a:defRPr>
    </a:lvl6pPr>
    <a:lvl7pPr marL="2742651" algn="l" defTabSz="914216" rtl="0" eaLnBrk="1" latinLnBrk="0" hangingPunct="1">
      <a:defRPr sz="1300" kern="1200">
        <a:solidFill>
          <a:schemeClr val="tx1"/>
        </a:solidFill>
        <a:latin typeface="+mn-lt"/>
        <a:ea typeface="+mn-ea"/>
        <a:cs typeface="+mn-cs"/>
      </a:defRPr>
    </a:lvl7pPr>
    <a:lvl8pPr marL="3199759" algn="l" defTabSz="914216" rtl="0" eaLnBrk="1" latinLnBrk="0" hangingPunct="1">
      <a:defRPr sz="1300" kern="1200">
        <a:solidFill>
          <a:schemeClr val="tx1"/>
        </a:solidFill>
        <a:latin typeface="+mn-lt"/>
        <a:ea typeface="+mn-ea"/>
        <a:cs typeface="+mn-cs"/>
      </a:defRPr>
    </a:lvl8pPr>
    <a:lvl9pPr marL="3656869" algn="l" defTabSz="914216"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1</a:t>
            </a:fld>
            <a:endParaRPr lang="en-GB" dirty="0"/>
          </a:p>
        </p:txBody>
      </p:sp>
    </p:spTree>
    <p:extLst>
      <p:ext uri="{BB962C8B-B14F-4D97-AF65-F5344CB8AC3E}">
        <p14:creationId xmlns:p14="http://schemas.microsoft.com/office/powerpoint/2010/main" val="2472808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216" rtl="0" eaLnBrk="1" fontAlgn="auto" latinLnBrk="0" hangingPunct="1">
              <a:lnSpc>
                <a:spcPct val="100000"/>
              </a:lnSpc>
              <a:spcBef>
                <a:spcPts val="0"/>
              </a:spcBef>
              <a:spcAft>
                <a:spcPts val="0"/>
              </a:spcAft>
              <a:buClrTx/>
              <a:buSzTx/>
              <a:buFontTx/>
              <a:buNone/>
              <a:tabLst/>
              <a:defRPr/>
            </a:pPr>
            <a:r>
              <a:rPr lang="en-GB" sz="1300" kern="1200" dirty="0" smtClean="0">
                <a:solidFill>
                  <a:schemeClr val="tx1"/>
                </a:solidFill>
                <a:effectLst/>
                <a:latin typeface="+mn-lt"/>
                <a:ea typeface="+mn-ea"/>
                <a:cs typeface="+mn-cs"/>
              </a:rPr>
              <a:t>So this is the proposal we have put together, this will be a service based within the community, this could be a health hub a GP practice or somewhere else.  Where all providers of services will come in to the service, someone will identify all needs in the one place and partners will work as a team to identify all the services that person requires in the one place.</a:t>
            </a:r>
          </a:p>
          <a:p>
            <a:pPr marL="0" marR="0" indent="0" algn="l" defTabSz="914216" rtl="0" eaLnBrk="1" fontAlgn="auto" latinLnBrk="0" hangingPunct="1">
              <a:lnSpc>
                <a:spcPct val="100000"/>
              </a:lnSpc>
              <a:spcBef>
                <a:spcPts val="0"/>
              </a:spcBef>
              <a:spcAft>
                <a:spcPts val="0"/>
              </a:spcAft>
              <a:buClrTx/>
              <a:buSzTx/>
              <a:buFontTx/>
              <a:buNone/>
              <a:tabLst/>
              <a:defRPr/>
            </a:pPr>
            <a:endParaRPr lang="en-GB" sz="1300" kern="1200" dirty="0" smtClean="0">
              <a:solidFill>
                <a:schemeClr val="tx1"/>
              </a:solidFill>
              <a:effectLst/>
              <a:latin typeface="+mn-lt"/>
              <a:ea typeface="+mn-ea"/>
              <a:cs typeface="+mn-cs"/>
            </a:endParaRPr>
          </a:p>
          <a:p>
            <a:pPr marL="0" marR="0" indent="0" algn="l" defTabSz="914216" rtl="0" eaLnBrk="1" fontAlgn="auto" latinLnBrk="0" hangingPunct="1">
              <a:lnSpc>
                <a:spcPct val="100000"/>
              </a:lnSpc>
              <a:spcBef>
                <a:spcPts val="0"/>
              </a:spcBef>
              <a:spcAft>
                <a:spcPts val="0"/>
              </a:spcAft>
              <a:buClrTx/>
              <a:buSzTx/>
              <a:buFontTx/>
              <a:buNone/>
              <a:tabLst/>
              <a:defRPr/>
            </a:pPr>
            <a:r>
              <a:rPr lang="en-GB" sz="1300" kern="1200" dirty="0" smtClean="0">
                <a:solidFill>
                  <a:schemeClr val="tx1"/>
                </a:solidFill>
                <a:effectLst/>
                <a:latin typeface="+mn-lt"/>
                <a:ea typeface="+mn-ea"/>
                <a:cs typeface="+mn-cs"/>
              </a:rPr>
              <a:t>This could include a social worker, someone to look at their housing needs and of course mental health professionals.</a:t>
            </a:r>
          </a:p>
          <a:p>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10</a:t>
            </a:fld>
            <a:endParaRPr lang="en-GB" dirty="0"/>
          </a:p>
        </p:txBody>
      </p:sp>
    </p:spTree>
    <p:extLst>
      <p:ext uri="{BB962C8B-B14F-4D97-AF65-F5344CB8AC3E}">
        <p14:creationId xmlns:p14="http://schemas.microsoft.com/office/powerpoint/2010/main" val="1947635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216" rtl="0" eaLnBrk="1" fontAlgn="auto" latinLnBrk="0" hangingPunct="1">
              <a:lnSpc>
                <a:spcPct val="100000"/>
              </a:lnSpc>
              <a:spcBef>
                <a:spcPts val="0"/>
              </a:spcBef>
              <a:spcAft>
                <a:spcPts val="0"/>
              </a:spcAft>
              <a:buClrTx/>
              <a:buSzTx/>
              <a:buFontTx/>
              <a:buNone/>
              <a:tabLst/>
              <a:defRPr/>
            </a:pPr>
            <a:r>
              <a:rPr lang="en-GB" sz="1300" kern="1200" dirty="0" smtClean="0">
                <a:solidFill>
                  <a:schemeClr val="tx1"/>
                </a:solidFill>
                <a:effectLst/>
                <a:latin typeface="+mn-lt"/>
                <a:ea typeface="+mn-ea"/>
                <a:cs typeface="+mn-cs"/>
              </a:rPr>
              <a:t>This will help people live longer due to better health, and less time living with a long term condition, more choice of services they need and more local to them and being a 24 hour 7 days a week treatment and care.</a:t>
            </a:r>
          </a:p>
          <a:p>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11</a:t>
            </a:fld>
            <a:endParaRPr lang="en-GB" dirty="0"/>
          </a:p>
        </p:txBody>
      </p:sp>
    </p:spTree>
    <p:extLst>
      <p:ext uri="{BB962C8B-B14F-4D97-AF65-F5344CB8AC3E}">
        <p14:creationId xmlns:p14="http://schemas.microsoft.com/office/powerpoint/2010/main" val="1448125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216" rtl="0" eaLnBrk="1" fontAlgn="auto" latinLnBrk="0" hangingPunct="1">
              <a:lnSpc>
                <a:spcPct val="100000"/>
              </a:lnSpc>
              <a:spcBef>
                <a:spcPts val="0"/>
              </a:spcBef>
              <a:spcAft>
                <a:spcPts val="0"/>
              </a:spcAft>
              <a:buClrTx/>
              <a:buSzTx/>
              <a:buFontTx/>
              <a:buNone/>
              <a:tabLst/>
              <a:defRPr/>
            </a:pPr>
            <a:r>
              <a:rPr lang="en-GB" sz="1300" kern="1200" dirty="0" smtClean="0">
                <a:solidFill>
                  <a:schemeClr val="tx1"/>
                </a:solidFill>
                <a:effectLst/>
                <a:latin typeface="+mn-lt"/>
                <a:ea typeface="+mn-ea"/>
                <a:cs typeface="+mn-cs"/>
              </a:rPr>
              <a:t>very quickly this is the governance structure of those working with and for this project, and as you can see this group feeds directly into the project group, however this is not exclusive on the group work you will see we have asked you how you would like to be involved and if you would like to you can be part of a sub group feeding into this or part of the project group if you are a Thurrock resident at this moment in time.</a:t>
            </a:r>
          </a:p>
          <a:p>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12</a:t>
            </a:fld>
            <a:endParaRPr lang="en-GB" dirty="0"/>
          </a:p>
        </p:txBody>
      </p:sp>
    </p:spTree>
    <p:extLst>
      <p:ext uri="{BB962C8B-B14F-4D97-AF65-F5344CB8AC3E}">
        <p14:creationId xmlns:p14="http://schemas.microsoft.com/office/powerpoint/2010/main" val="2572271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kern="1200" dirty="0" smtClean="0">
                <a:solidFill>
                  <a:schemeClr val="tx1"/>
                </a:solidFill>
                <a:effectLst/>
                <a:latin typeface="+mn-lt"/>
                <a:ea typeface="+mn-ea"/>
                <a:cs typeface="+mn-cs"/>
              </a:rPr>
              <a:t>Please take a look at the questions and we would love your thoughts, if you would like to sit in groups and go through the questions this would be great if you would prefer to write you comments on the piece of paper and hand it in at the end that is also fine.</a:t>
            </a:r>
          </a:p>
          <a:p>
            <a:endParaRPr lang="en-GB" sz="1300" kern="1200" dirty="0" smtClean="0">
              <a:solidFill>
                <a:schemeClr val="tx1"/>
              </a:solidFill>
              <a:effectLst/>
              <a:latin typeface="+mn-lt"/>
              <a:ea typeface="+mn-ea"/>
              <a:cs typeface="+mn-cs"/>
            </a:endParaRPr>
          </a:p>
          <a:p>
            <a:r>
              <a:rPr lang="en-GB" sz="1300" kern="1200" dirty="0" smtClean="0">
                <a:solidFill>
                  <a:schemeClr val="tx1"/>
                </a:solidFill>
                <a:effectLst/>
                <a:latin typeface="+mn-lt"/>
                <a:ea typeface="+mn-ea"/>
                <a:cs typeface="+mn-cs"/>
              </a:rPr>
              <a:t>We will have some quick feedback at the end, please feel free to ask me any questions and I will also be around after if you wanted to have a chat with me.</a:t>
            </a:r>
          </a:p>
          <a:p>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13</a:t>
            </a:fld>
            <a:endParaRPr lang="en-GB" dirty="0"/>
          </a:p>
        </p:txBody>
      </p:sp>
    </p:spTree>
    <p:extLst>
      <p:ext uri="{BB962C8B-B14F-4D97-AF65-F5344CB8AC3E}">
        <p14:creationId xmlns:p14="http://schemas.microsoft.com/office/powerpoint/2010/main" val="3177940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kern="1200" dirty="0" smtClean="0">
                <a:solidFill>
                  <a:schemeClr val="tx1"/>
                </a:solidFill>
                <a:effectLst/>
                <a:latin typeface="+mn-lt"/>
                <a:ea typeface="+mn-ea"/>
                <a:cs typeface="+mn-cs"/>
              </a:rPr>
              <a:t>Thank you for allowing me to come and talk to you today, my name is Jo and I want to talk to you a bit about how we are proposing to transform mental health services in Thurrock. </a:t>
            </a:r>
          </a:p>
          <a:p>
            <a:r>
              <a:rPr lang="en-GB" sz="1300" kern="1200" dirty="0" smtClean="0">
                <a:solidFill>
                  <a:schemeClr val="tx1"/>
                </a:solidFill>
                <a:effectLst/>
                <a:latin typeface="+mn-lt"/>
                <a:ea typeface="+mn-ea"/>
                <a:cs typeface="+mn-cs"/>
              </a:rPr>
              <a:t> </a:t>
            </a:r>
          </a:p>
          <a:p>
            <a:r>
              <a:rPr lang="en-GB" sz="1300" kern="1200" dirty="0" smtClean="0">
                <a:solidFill>
                  <a:schemeClr val="tx1"/>
                </a:solidFill>
                <a:effectLst/>
                <a:latin typeface="+mn-lt"/>
                <a:ea typeface="+mn-ea"/>
                <a:cs typeface="+mn-cs"/>
              </a:rPr>
              <a:t>Firstly, I would like to introduce you to Toni who is a Thurrock resident and going to talk a little bit about her experiences with mental health service…………….</a:t>
            </a:r>
          </a:p>
          <a:p>
            <a:r>
              <a:rPr lang="en-GB" sz="1300" kern="1200" dirty="0" smtClean="0">
                <a:solidFill>
                  <a:schemeClr val="tx1"/>
                </a:solidFill>
                <a:effectLst/>
                <a:latin typeface="+mn-lt"/>
                <a:ea typeface="+mn-ea"/>
                <a:cs typeface="+mn-cs"/>
              </a:rPr>
              <a:t> </a:t>
            </a:r>
          </a:p>
          <a:p>
            <a:r>
              <a:rPr lang="en-GB" sz="1300" kern="1200" dirty="0" smtClean="0">
                <a:solidFill>
                  <a:schemeClr val="tx1"/>
                </a:solidFill>
                <a:effectLst/>
                <a:latin typeface="+mn-lt"/>
                <a:ea typeface="+mn-ea"/>
                <a:cs typeface="+mn-cs"/>
              </a:rPr>
              <a:t>Thank you Toni for sharing your experience with us, I know that all of us have had either personal experience of going through mental health services or know someone that has.  This is why it is so important for us to get this right in future and why I am here today</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2</a:t>
            </a:fld>
            <a:endParaRPr lang="en-GB" dirty="0"/>
          </a:p>
        </p:txBody>
      </p:sp>
    </p:spTree>
    <p:extLst>
      <p:ext uri="{BB962C8B-B14F-4D97-AF65-F5344CB8AC3E}">
        <p14:creationId xmlns:p14="http://schemas.microsoft.com/office/powerpoint/2010/main" val="3999030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b="1" kern="1200" dirty="0" smtClean="0">
                <a:solidFill>
                  <a:schemeClr val="tx1"/>
                </a:solidFill>
                <a:effectLst/>
                <a:latin typeface="+mn-lt"/>
                <a:ea typeface="+mn-ea"/>
                <a:cs typeface="+mn-cs"/>
              </a:rPr>
              <a:t>Slide 1</a:t>
            </a:r>
            <a:r>
              <a:rPr lang="en-GB" sz="1300" kern="1200" dirty="0" smtClean="0">
                <a:solidFill>
                  <a:schemeClr val="tx1"/>
                </a:solidFill>
                <a:effectLst/>
                <a:latin typeface="+mn-lt"/>
                <a:ea typeface="+mn-ea"/>
                <a:cs typeface="+mn-cs"/>
              </a:rPr>
              <a:t> – Aims and Objectives</a:t>
            </a:r>
          </a:p>
          <a:p>
            <a:r>
              <a:rPr lang="en-GB" sz="1300" kern="1200" dirty="0" smtClean="0">
                <a:solidFill>
                  <a:schemeClr val="tx1"/>
                </a:solidFill>
                <a:effectLst/>
                <a:latin typeface="+mn-lt"/>
                <a:ea typeface="+mn-ea"/>
                <a:cs typeface="+mn-cs"/>
              </a:rPr>
              <a:t>A project team has been set up to create a better and more sustainable mental health service starting in Thurrock. </a:t>
            </a:r>
          </a:p>
          <a:p>
            <a:r>
              <a:rPr lang="en-GB" sz="1300" kern="1200" dirty="0" smtClean="0">
                <a:solidFill>
                  <a:schemeClr val="tx1"/>
                </a:solidFill>
                <a:effectLst/>
                <a:latin typeface="+mn-lt"/>
                <a:ea typeface="+mn-ea"/>
                <a:cs typeface="+mn-cs"/>
              </a:rPr>
              <a:t>All providers are jointly working together to create a better and more consistent pathway to create individual care.  </a:t>
            </a:r>
          </a:p>
          <a:p>
            <a:r>
              <a:rPr lang="en-GB" sz="1300" kern="1200" dirty="0" smtClean="0">
                <a:solidFill>
                  <a:schemeClr val="tx1"/>
                </a:solidFill>
                <a:effectLst/>
                <a:latin typeface="+mn-lt"/>
                <a:ea typeface="+mn-ea"/>
                <a:cs typeface="+mn-cs"/>
              </a:rPr>
              <a:t>The aims of this are to: </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Intervene at an earlier stage as soon as a condition or issue occurs</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Preventing people from getting worse by providing help sooner</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Care closer to home so individuals do not need to travel long distances or try to get transport when feeling unwell</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Combining mental health with physical conditions, often we know that those with long term condition are more likely to have a mental health condition also</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Support for those who have been release from care and need support in the community to stay well.</a:t>
            </a:r>
          </a:p>
          <a:p>
            <a:pPr marL="285750"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3</a:t>
            </a:fld>
            <a:endParaRPr lang="en-GB" dirty="0"/>
          </a:p>
        </p:txBody>
      </p:sp>
    </p:spTree>
    <p:extLst>
      <p:ext uri="{BB962C8B-B14F-4D97-AF65-F5344CB8AC3E}">
        <p14:creationId xmlns:p14="http://schemas.microsoft.com/office/powerpoint/2010/main" val="1377557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b="1" kern="1200" dirty="0" smtClean="0">
                <a:solidFill>
                  <a:schemeClr val="tx1"/>
                </a:solidFill>
                <a:effectLst/>
                <a:latin typeface="+mn-lt"/>
                <a:ea typeface="+mn-ea"/>
                <a:cs typeface="+mn-cs"/>
              </a:rPr>
              <a:t>Slide 2</a:t>
            </a:r>
            <a:r>
              <a:rPr lang="en-GB" sz="1300" kern="1200" dirty="0" smtClean="0">
                <a:solidFill>
                  <a:schemeClr val="tx1"/>
                </a:solidFill>
                <a:effectLst/>
                <a:latin typeface="+mn-lt"/>
                <a:ea typeface="+mn-ea"/>
                <a:cs typeface="+mn-cs"/>
              </a:rPr>
              <a:t> – Reason for Change</a:t>
            </a:r>
          </a:p>
          <a:p>
            <a:r>
              <a:rPr lang="en-GB" sz="1300" kern="1200" dirty="0" smtClean="0">
                <a:solidFill>
                  <a:schemeClr val="tx1"/>
                </a:solidFill>
                <a:effectLst/>
                <a:latin typeface="+mn-lt"/>
                <a:ea typeface="+mn-ea"/>
                <a:cs typeface="+mn-cs"/>
              </a:rPr>
              <a:t>As we know Mental health is complicated and there are many factors that could contribute, some of these could be housing difficulties, having a long term condition, finding a job or loneliness</a:t>
            </a:r>
          </a:p>
          <a:p>
            <a:endParaRPr lang="en-GB" sz="1300" kern="1200" dirty="0" smtClean="0">
              <a:solidFill>
                <a:schemeClr val="tx1"/>
              </a:solidFill>
              <a:effectLst/>
              <a:latin typeface="+mn-lt"/>
              <a:ea typeface="+mn-ea"/>
              <a:cs typeface="+mn-cs"/>
            </a:endParaRPr>
          </a:p>
          <a:p>
            <a:pPr lvl="0"/>
            <a:r>
              <a:rPr lang="en-GB" sz="1300" kern="1200" dirty="0" smtClean="0">
                <a:solidFill>
                  <a:schemeClr val="tx1"/>
                </a:solidFill>
                <a:effectLst/>
                <a:latin typeface="+mn-lt"/>
                <a:ea typeface="+mn-ea"/>
                <a:cs typeface="+mn-cs"/>
              </a:rPr>
              <a:t>We know that individuals are going to multiple professionals to address these individual needs.</a:t>
            </a:r>
          </a:p>
          <a:p>
            <a:pPr lvl="0"/>
            <a:r>
              <a:rPr lang="en-GB" sz="1300" kern="1200" dirty="0" smtClean="0">
                <a:solidFill>
                  <a:schemeClr val="tx1"/>
                </a:solidFill>
                <a:effectLst/>
                <a:latin typeface="+mn-lt"/>
                <a:ea typeface="+mn-ea"/>
                <a:cs typeface="+mn-cs"/>
              </a:rPr>
              <a:t>People are also being passed around the system to see multiple professionals which delays treatment and repeating themselves several times.</a:t>
            </a:r>
          </a:p>
          <a:p>
            <a:pPr lvl="0"/>
            <a:r>
              <a:rPr lang="en-GB" sz="1300" kern="1200" dirty="0" smtClean="0">
                <a:solidFill>
                  <a:schemeClr val="tx1"/>
                </a:solidFill>
                <a:effectLst/>
                <a:latin typeface="+mn-lt"/>
                <a:ea typeface="+mn-ea"/>
                <a:cs typeface="+mn-cs"/>
              </a:rPr>
              <a:t>This delay in treatment can make matters worse</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4</a:t>
            </a:fld>
            <a:endParaRPr lang="en-GB" dirty="0"/>
          </a:p>
        </p:txBody>
      </p:sp>
    </p:spTree>
    <p:extLst>
      <p:ext uri="{BB962C8B-B14F-4D97-AF65-F5344CB8AC3E}">
        <p14:creationId xmlns:p14="http://schemas.microsoft.com/office/powerpoint/2010/main" val="2920976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b="1" kern="1200" dirty="0" smtClean="0">
                <a:solidFill>
                  <a:schemeClr val="tx1"/>
                </a:solidFill>
                <a:effectLst/>
                <a:latin typeface="+mn-lt"/>
                <a:ea typeface="+mn-ea"/>
                <a:cs typeface="+mn-cs"/>
              </a:rPr>
              <a:t>Slide 3</a:t>
            </a:r>
            <a:r>
              <a:rPr lang="en-GB" sz="1300" kern="1200" dirty="0" smtClean="0">
                <a:solidFill>
                  <a:schemeClr val="tx1"/>
                </a:solidFill>
                <a:effectLst/>
                <a:latin typeface="+mn-lt"/>
                <a:ea typeface="+mn-ea"/>
                <a:cs typeface="+mn-cs"/>
              </a:rPr>
              <a:t> – So these are some of the reason why we are choosing a new model</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So people can see the right person, in the right place at the same time</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Preventing ill health earlier and promoting good mental health</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Improving urgent care such as crisis response</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Integrating services so all needs are met weather is be social, psychological or physical</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By doing so we hope to reduce waiting times for care and support</a:t>
            </a:r>
          </a:p>
          <a:p>
            <a:pPr marL="285750" lvl="0" indent="-285750">
              <a:buFont typeface="Arial" panose="020B0604020202020204" pitchFamily="34" charset="0"/>
              <a:buChar char="•"/>
            </a:pPr>
            <a:r>
              <a:rPr lang="en-GB" sz="1300" kern="1200" dirty="0" smtClean="0">
                <a:solidFill>
                  <a:schemeClr val="tx1"/>
                </a:solidFill>
                <a:effectLst/>
                <a:latin typeface="+mn-lt"/>
                <a:ea typeface="+mn-ea"/>
                <a:cs typeface="+mn-cs"/>
              </a:rPr>
              <a:t>And provide self-help in the community</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5</a:t>
            </a:fld>
            <a:endParaRPr lang="en-GB" dirty="0"/>
          </a:p>
        </p:txBody>
      </p:sp>
    </p:spTree>
    <p:extLst>
      <p:ext uri="{BB962C8B-B14F-4D97-AF65-F5344CB8AC3E}">
        <p14:creationId xmlns:p14="http://schemas.microsoft.com/office/powerpoint/2010/main" val="3718335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b="1" kern="1200" dirty="0" smtClean="0">
                <a:solidFill>
                  <a:schemeClr val="tx1"/>
                </a:solidFill>
                <a:effectLst/>
                <a:latin typeface="+mn-lt"/>
                <a:ea typeface="+mn-ea"/>
                <a:cs typeface="+mn-cs"/>
              </a:rPr>
              <a:t>Slide 4 –</a:t>
            </a:r>
            <a:r>
              <a:rPr lang="en-GB" sz="1300" kern="1200" dirty="0" smtClean="0">
                <a:solidFill>
                  <a:schemeClr val="tx1"/>
                </a:solidFill>
                <a:effectLst/>
                <a:latin typeface="+mn-lt"/>
                <a:ea typeface="+mn-ea"/>
                <a:cs typeface="+mn-cs"/>
              </a:rPr>
              <a:t> As well as and most importantly to improve the experience and health of individuals, this work is supported by a system wide move to transform services to make them sustainable.  Such as the 5 year forward view and the long term plan.  </a:t>
            </a:r>
          </a:p>
          <a:p>
            <a:r>
              <a:rPr lang="en-GB" sz="1300" kern="1200" dirty="0" smtClean="0">
                <a:solidFill>
                  <a:schemeClr val="tx1"/>
                </a:solidFill>
                <a:effectLst/>
                <a:latin typeface="+mn-lt"/>
                <a:ea typeface="+mn-ea"/>
                <a:cs typeface="+mn-cs"/>
              </a:rPr>
              <a:t> </a:t>
            </a:r>
          </a:p>
          <a:p>
            <a:r>
              <a:rPr lang="en-GB" sz="1300" kern="1200" dirty="0" smtClean="0">
                <a:solidFill>
                  <a:schemeClr val="tx1"/>
                </a:solidFill>
                <a:effectLst/>
                <a:latin typeface="+mn-lt"/>
                <a:ea typeface="+mn-ea"/>
                <a:cs typeface="+mn-cs"/>
              </a:rPr>
              <a:t>This aims to join up professions to work together to create services which wrap around the needs of an individual and providing services within a community based setting.  Joining prevention, primary care and acute services to give individualised care.</a:t>
            </a:r>
          </a:p>
          <a:p>
            <a:r>
              <a:rPr lang="en-GB" sz="1300" kern="1200" dirty="0" smtClean="0">
                <a:solidFill>
                  <a:schemeClr val="tx1"/>
                </a:solidFill>
                <a:effectLst/>
                <a:latin typeface="+mn-lt"/>
                <a:ea typeface="+mn-ea"/>
                <a:cs typeface="+mn-cs"/>
              </a:rPr>
              <a:t>It has never been more real, I know you must have heard things are changing previously, however this has been the first time that there has been a clear shift to change and the money provided to do so</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6</a:t>
            </a:fld>
            <a:endParaRPr lang="en-GB" dirty="0"/>
          </a:p>
        </p:txBody>
      </p:sp>
    </p:spTree>
    <p:extLst>
      <p:ext uri="{BB962C8B-B14F-4D97-AF65-F5344CB8AC3E}">
        <p14:creationId xmlns:p14="http://schemas.microsoft.com/office/powerpoint/2010/main" val="48575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kern="1200" dirty="0" smtClean="0">
                <a:solidFill>
                  <a:schemeClr val="tx1"/>
                </a:solidFill>
                <a:effectLst/>
                <a:latin typeface="+mn-lt"/>
                <a:ea typeface="+mn-ea"/>
                <a:cs typeface="+mn-cs"/>
              </a:rPr>
              <a:t>I have already touched on this; however it is crucial that we transform service with all people involved to improve lives.</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7</a:t>
            </a:fld>
            <a:endParaRPr lang="en-GB" dirty="0"/>
          </a:p>
        </p:txBody>
      </p:sp>
    </p:spTree>
    <p:extLst>
      <p:ext uri="{BB962C8B-B14F-4D97-AF65-F5344CB8AC3E}">
        <p14:creationId xmlns:p14="http://schemas.microsoft.com/office/powerpoint/2010/main" val="1919358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kern="1200" dirty="0" smtClean="0">
                <a:solidFill>
                  <a:schemeClr val="tx1"/>
                </a:solidFill>
                <a:effectLst/>
                <a:latin typeface="+mn-lt"/>
                <a:ea typeface="+mn-ea"/>
                <a:cs typeface="+mn-cs"/>
              </a:rPr>
              <a:t>We know in Thurrock we need social care, crisis support, services for personality disorders, substance misuse, Support for serious mental illness, transitions between services medicines and so on.</a:t>
            </a:r>
            <a:endParaRPr lang="en-GB" sz="13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0800F4-77FA-42B2-A802-9CE6488A39D5}" type="slidenum">
              <a:rPr lang="en-GB" smtClean="0"/>
              <a:t>8</a:t>
            </a:fld>
            <a:endParaRPr lang="en-GB" dirty="0"/>
          </a:p>
        </p:txBody>
      </p:sp>
    </p:spTree>
    <p:extLst>
      <p:ext uri="{BB962C8B-B14F-4D97-AF65-F5344CB8AC3E}">
        <p14:creationId xmlns:p14="http://schemas.microsoft.com/office/powerpoint/2010/main" val="2913761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216" rtl="0" eaLnBrk="1" fontAlgn="auto" latinLnBrk="0" hangingPunct="1">
              <a:lnSpc>
                <a:spcPct val="100000"/>
              </a:lnSpc>
              <a:spcBef>
                <a:spcPts val="0"/>
              </a:spcBef>
              <a:spcAft>
                <a:spcPts val="0"/>
              </a:spcAft>
              <a:buClrTx/>
              <a:buSzTx/>
              <a:buFontTx/>
              <a:buNone/>
              <a:tabLst/>
              <a:defRPr/>
            </a:pPr>
            <a:r>
              <a:rPr lang="en-GB" sz="1300" kern="1200" dirty="0" smtClean="0">
                <a:solidFill>
                  <a:schemeClr val="tx1"/>
                </a:solidFill>
                <a:effectLst/>
                <a:latin typeface="+mn-lt"/>
                <a:ea typeface="+mn-ea"/>
                <a:cs typeface="+mn-cs"/>
              </a:rPr>
              <a:t>So this is the Thurrock local vision and we call this the rainbow chart, and this shows the support a person will get and from various services working together at every stage of illness from early intervention and prevention to when in crisis and support all the way back to recovery.</a:t>
            </a:r>
          </a:p>
          <a:p>
            <a:endParaRPr lang="en-GB" dirty="0"/>
          </a:p>
        </p:txBody>
      </p:sp>
      <p:sp>
        <p:nvSpPr>
          <p:cNvPr id="4" name="Slide Number Placeholder 3"/>
          <p:cNvSpPr>
            <a:spLocks noGrp="1"/>
          </p:cNvSpPr>
          <p:nvPr>
            <p:ph type="sldNum" sz="quarter" idx="10"/>
          </p:nvPr>
        </p:nvSpPr>
        <p:spPr/>
        <p:txBody>
          <a:bodyPr/>
          <a:lstStyle/>
          <a:p>
            <a:fld id="{400800F4-77FA-42B2-A802-9CE6488A39D5}" type="slidenum">
              <a:rPr lang="en-GB" smtClean="0"/>
              <a:t>9</a:t>
            </a:fld>
            <a:endParaRPr lang="en-GB" dirty="0"/>
          </a:p>
        </p:txBody>
      </p:sp>
    </p:spTree>
    <p:extLst>
      <p:ext uri="{BB962C8B-B14F-4D97-AF65-F5344CB8AC3E}">
        <p14:creationId xmlns:p14="http://schemas.microsoft.com/office/powerpoint/2010/main" val="2978704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5152" y="3914664"/>
            <a:ext cx="13771721" cy="2701171"/>
          </a:xfrm>
        </p:spPr>
        <p:txBody>
          <a:bodyPr/>
          <a:lstStyle/>
          <a:p>
            <a:r>
              <a:rPr lang="en-US" smtClean="0"/>
              <a:t>Click to edit Master title style</a:t>
            </a:r>
            <a:endParaRPr lang="en-GB"/>
          </a:p>
        </p:txBody>
      </p:sp>
      <p:sp>
        <p:nvSpPr>
          <p:cNvPr id="3" name="Subtitle 2"/>
          <p:cNvSpPr>
            <a:spLocks noGrp="1"/>
          </p:cNvSpPr>
          <p:nvPr>
            <p:ph type="subTitle" idx="1"/>
          </p:nvPr>
        </p:nvSpPr>
        <p:spPr>
          <a:xfrm>
            <a:off x="2430304" y="7140892"/>
            <a:ext cx="11341418" cy="3220403"/>
          </a:xfrm>
        </p:spPr>
        <p:txBody>
          <a:bodyPr/>
          <a:lstStyle>
            <a:lvl1pPr marL="0" indent="0" algn="ctr">
              <a:buNone/>
              <a:defRPr>
                <a:solidFill>
                  <a:schemeClr val="tx1">
                    <a:tint val="75000"/>
                  </a:schemeClr>
                </a:solidFill>
              </a:defRPr>
            </a:lvl1pPr>
            <a:lvl2pPr marL="639950" indent="0" algn="ctr">
              <a:buNone/>
              <a:defRPr>
                <a:solidFill>
                  <a:schemeClr val="tx1">
                    <a:tint val="75000"/>
                  </a:schemeClr>
                </a:solidFill>
              </a:defRPr>
            </a:lvl2pPr>
            <a:lvl3pPr marL="1279904" indent="0" algn="ctr">
              <a:buNone/>
              <a:defRPr>
                <a:solidFill>
                  <a:schemeClr val="tx1">
                    <a:tint val="75000"/>
                  </a:schemeClr>
                </a:solidFill>
              </a:defRPr>
            </a:lvl3pPr>
            <a:lvl4pPr marL="1919855" indent="0" algn="ctr">
              <a:buNone/>
              <a:defRPr>
                <a:solidFill>
                  <a:schemeClr val="tx1">
                    <a:tint val="75000"/>
                  </a:schemeClr>
                </a:solidFill>
              </a:defRPr>
            </a:lvl4pPr>
            <a:lvl5pPr marL="2559809" indent="0" algn="ctr">
              <a:buNone/>
              <a:defRPr>
                <a:solidFill>
                  <a:schemeClr val="tx1">
                    <a:tint val="75000"/>
                  </a:schemeClr>
                </a:solidFill>
              </a:defRPr>
            </a:lvl5pPr>
            <a:lvl6pPr marL="3199759" indent="0" algn="ctr">
              <a:buNone/>
              <a:defRPr>
                <a:solidFill>
                  <a:schemeClr val="tx1">
                    <a:tint val="75000"/>
                  </a:schemeClr>
                </a:solidFill>
              </a:defRPr>
            </a:lvl6pPr>
            <a:lvl7pPr marL="3839713" indent="0" algn="ctr">
              <a:buNone/>
              <a:defRPr>
                <a:solidFill>
                  <a:schemeClr val="tx1">
                    <a:tint val="75000"/>
                  </a:schemeClr>
                </a:solidFill>
              </a:defRPr>
            </a:lvl7pPr>
            <a:lvl8pPr marL="4479664" indent="0" algn="ctr">
              <a:buNone/>
              <a:defRPr>
                <a:solidFill>
                  <a:schemeClr val="tx1">
                    <a:tint val="75000"/>
                  </a:schemeClr>
                </a:solidFill>
              </a:defRPr>
            </a:lvl8pPr>
            <a:lvl9pPr marL="5119618"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1296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687486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46468" y="504652"/>
            <a:ext cx="3645456" cy="1075217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0103" y="504652"/>
            <a:ext cx="10666333" cy="107521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2761709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5152" y="3914660"/>
            <a:ext cx="13771721" cy="2701171"/>
          </a:xfrm>
        </p:spPr>
        <p:txBody>
          <a:bodyPr/>
          <a:lstStyle/>
          <a:p>
            <a:r>
              <a:rPr lang="en-US" smtClean="0"/>
              <a:t>Click to edit Master title style</a:t>
            </a:r>
            <a:endParaRPr lang="en-GB"/>
          </a:p>
        </p:txBody>
      </p:sp>
      <p:sp>
        <p:nvSpPr>
          <p:cNvPr id="3" name="Subtitle 2"/>
          <p:cNvSpPr>
            <a:spLocks noGrp="1"/>
          </p:cNvSpPr>
          <p:nvPr>
            <p:ph type="subTitle" idx="1"/>
          </p:nvPr>
        </p:nvSpPr>
        <p:spPr>
          <a:xfrm>
            <a:off x="2430304" y="7140892"/>
            <a:ext cx="11341418" cy="3220403"/>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24793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34075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9849" y="8097681"/>
            <a:ext cx="13771721" cy="2502813"/>
          </a:xfrm>
        </p:spPr>
        <p:txBody>
          <a:bodyPr anchor="t"/>
          <a:lstStyle>
            <a:lvl1pPr algn="l">
              <a:defRPr sz="5600" b="1" cap="all"/>
            </a:lvl1pPr>
          </a:lstStyle>
          <a:p>
            <a:r>
              <a:rPr lang="en-US" smtClean="0"/>
              <a:t>Click to edit Master title style</a:t>
            </a:r>
            <a:endParaRPr lang="en-GB"/>
          </a:p>
        </p:txBody>
      </p:sp>
      <p:sp>
        <p:nvSpPr>
          <p:cNvPr id="3" name="Text Placeholder 2"/>
          <p:cNvSpPr>
            <a:spLocks noGrp="1"/>
          </p:cNvSpPr>
          <p:nvPr>
            <p:ph type="body" idx="1"/>
          </p:nvPr>
        </p:nvSpPr>
        <p:spPr>
          <a:xfrm>
            <a:off x="1279849" y="5341086"/>
            <a:ext cx="13771721" cy="2756594"/>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23936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0101" y="2940369"/>
            <a:ext cx="7155894" cy="8316456"/>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36030" y="2940369"/>
            <a:ext cx="7155894" cy="8316456"/>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41079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810103" y="2820772"/>
            <a:ext cx="7158708" cy="117556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810103" y="3996336"/>
            <a:ext cx="7158708" cy="7260491"/>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8230406" y="2820772"/>
            <a:ext cx="7161520" cy="117556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8230406" y="3996336"/>
            <a:ext cx="7161520" cy="7260491"/>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35914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09688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67810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103" y="501729"/>
            <a:ext cx="5330354" cy="2135267"/>
          </a:xfrm>
        </p:spPr>
        <p:txBody>
          <a:bodyPr anchor="b"/>
          <a:lstStyle>
            <a:lvl1pPr algn="l">
              <a:defRPr sz="2800" b="1"/>
            </a:lvl1pPr>
          </a:lstStyle>
          <a:p>
            <a:r>
              <a:rPr lang="en-US" smtClean="0"/>
              <a:t>Click to edit Master title style</a:t>
            </a:r>
            <a:endParaRPr lang="en-GB"/>
          </a:p>
        </p:txBody>
      </p:sp>
      <p:sp>
        <p:nvSpPr>
          <p:cNvPr id="3" name="Content Placeholder 2"/>
          <p:cNvSpPr>
            <a:spLocks noGrp="1"/>
          </p:cNvSpPr>
          <p:nvPr>
            <p:ph idx="1"/>
          </p:nvPr>
        </p:nvSpPr>
        <p:spPr>
          <a:xfrm>
            <a:off x="6334542" y="501730"/>
            <a:ext cx="9057382" cy="107550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10103" y="2636997"/>
            <a:ext cx="5330354" cy="861982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395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568291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75711" y="8821103"/>
            <a:ext cx="9721215" cy="1041381"/>
          </a:xfrm>
        </p:spPr>
        <p:txBody>
          <a:bodyPr anchor="b"/>
          <a:lstStyle>
            <a:lvl1pPr algn="l">
              <a:defRPr sz="2800" b="1"/>
            </a:lvl1pPr>
          </a:lstStyle>
          <a:p>
            <a:r>
              <a:rPr lang="en-US" smtClean="0"/>
              <a:t>Click to edit Master title style</a:t>
            </a:r>
            <a:endParaRPr lang="en-GB"/>
          </a:p>
        </p:txBody>
      </p:sp>
      <p:sp>
        <p:nvSpPr>
          <p:cNvPr id="3" name="Picture Placeholder 2"/>
          <p:cNvSpPr>
            <a:spLocks noGrp="1"/>
          </p:cNvSpPr>
          <p:nvPr>
            <p:ph type="pic" idx="1"/>
          </p:nvPr>
        </p:nvSpPr>
        <p:spPr>
          <a:xfrm>
            <a:off x="3175711" y="1125977"/>
            <a:ext cx="9721215" cy="7560945"/>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dirty="0"/>
          </a:p>
        </p:txBody>
      </p:sp>
      <p:sp>
        <p:nvSpPr>
          <p:cNvPr id="4" name="Text Placeholder 3"/>
          <p:cNvSpPr>
            <a:spLocks noGrp="1"/>
          </p:cNvSpPr>
          <p:nvPr>
            <p:ph type="body" sz="half" idx="2"/>
          </p:nvPr>
        </p:nvSpPr>
        <p:spPr>
          <a:xfrm>
            <a:off x="3175711" y="9862486"/>
            <a:ext cx="9721215" cy="147893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556400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70551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46468" y="504649"/>
            <a:ext cx="3645456" cy="1075217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0102" y="504649"/>
            <a:ext cx="10666333" cy="107521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5CEC2A-482E-4B0F-BDF1-B60E6A5A9187}" type="datetimeFigureOut">
              <a:rPr lang="en-GB" smtClean="0">
                <a:solidFill>
                  <a:prstClr val="black">
                    <a:tint val="75000"/>
                  </a:prstClr>
                </a:solidFill>
              </a:rPr>
              <a:pPr/>
              <a:t>26/06/2019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4B5FDF-2CED-42C5-9BB0-428C111B6D31}"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9521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9850" y="8097685"/>
            <a:ext cx="13771721" cy="2502813"/>
          </a:xfrm>
        </p:spPr>
        <p:txBody>
          <a:bodyPr anchor="t"/>
          <a:lstStyle>
            <a:lvl1pPr algn="l">
              <a:defRPr sz="5600" b="1" cap="all"/>
            </a:lvl1pPr>
          </a:lstStyle>
          <a:p>
            <a:r>
              <a:rPr lang="en-US" smtClean="0"/>
              <a:t>Click to edit Master title style</a:t>
            </a:r>
            <a:endParaRPr lang="en-GB"/>
          </a:p>
        </p:txBody>
      </p:sp>
      <p:sp>
        <p:nvSpPr>
          <p:cNvPr id="3" name="Text Placeholder 2"/>
          <p:cNvSpPr>
            <a:spLocks noGrp="1"/>
          </p:cNvSpPr>
          <p:nvPr>
            <p:ph type="body" idx="1"/>
          </p:nvPr>
        </p:nvSpPr>
        <p:spPr>
          <a:xfrm>
            <a:off x="1279850" y="5341090"/>
            <a:ext cx="13771721" cy="2756594"/>
          </a:xfrm>
        </p:spPr>
        <p:txBody>
          <a:bodyPr anchor="b"/>
          <a:lstStyle>
            <a:lvl1pPr marL="0" indent="0">
              <a:buNone/>
              <a:defRPr sz="2900">
                <a:solidFill>
                  <a:schemeClr val="tx1">
                    <a:tint val="75000"/>
                  </a:schemeClr>
                </a:solidFill>
              </a:defRPr>
            </a:lvl1pPr>
            <a:lvl2pPr marL="639950" indent="0">
              <a:buNone/>
              <a:defRPr sz="2500">
                <a:solidFill>
                  <a:schemeClr val="tx1">
                    <a:tint val="75000"/>
                  </a:schemeClr>
                </a:solidFill>
              </a:defRPr>
            </a:lvl2pPr>
            <a:lvl3pPr marL="1279904" indent="0">
              <a:buNone/>
              <a:defRPr sz="2200">
                <a:solidFill>
                  <a:schemeClr val="tx1">
                    <a:tint val="75000"/>
                  </a:schemeClr>
                </a:solidFill>
              </a:defRPr>
            </a:lvl3pPr>
            <a:lvl4pPr marL="1919855" indent="0">
              <a:buNone/>
              <a:defRPr sz="2000">
                <a:solidFill>
                  <a:schemeClr val="tx1">
                    <a:tint val="75000"/>
                  </a:schemeClr>
                </a:solidFill>
              </a:defRPr>
            </a:lvl4pPr>
            <a:lvl5pPr marL="2559809" indent="0">
              <a:buNone/>
              <a:defRPr sz="2000">
                <a:solidFill>
                  <a:schemeClr val="tx1">
                    <a:tint val="75000"/>
                  </a:schemeClr>
                </a:solidFill>
              </a:defRPr>
            </a:lvl5pPr>
            <a:lvl6pPr marL="3199759" indent="0">
              <a:buNone/>
              <a:defRPr sz="2000">
                <a:solidFill>
                  <a:schemeClr val="tx1">
                    <a:tint val="75000"/>
                  </a:schemeClr>
                </a:solidFill>
              </a:defRPr>
            </a:lvl6pPr>
            <a:lvl7pPr marL="3839713" indent="0">
              <a:buNone/>
              <a:defRPr sz="2000">
                <a:solidFill>
                  <a:schemeClr val="tx1">
                    <a:tint val="75000"/>
                  </a:schemeClr>
                </a:solidFill>
              </a:defRPr>
            </a:lvl7pPr>
            <a:lvl8pPr marL="4479664" indent="0">
              <a:buNone/>
              <a:defRPr sz="2000">
                <a:solidFill>
                  <a:schemeClr val="tx1">
                    <a:tint val="75000"/>
                  </a:schemeClr>
                </a:solidFill>
              </a:defRPr>
            </a:lvl8pPr>
            <a:lvl9pPr marL="5119618"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28288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0101" y="2940369"/>
            <a:ext cx="7155894" cy="8316455"/>
          </a:xfrm>
        </p:spPr>
        <p:txBody>
          <a:bodyPr/>
          <a:lstStyle>
            <a:lvl1pPr>
              <a:defRPr sz="4000"/>
            </a:lvl1pPr>
            <a:lvl2pPr>
              <a:defRPr sz="34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36030" y="2940369"/>
            <a:ext cx="7155894" cy="8316455"/>
          </a:xfrm>
        </p:spPr>
        <p:txBody>
          <a:bodyPr/>
          <a:lstStyle>
            <a:lvl1pPr>
              <a:defRPr sz="4000"/>
            </a:lvl1pPr>
            <a:lvl2pPr>
              <a:defRPr sz="34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396965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810103" y="2820772"/>
            <a:ext cx="7158708" cy="1175563"/>
          </a:xfrm>
        </p:spPr>
        <p:txBody>
          <a:bodyPr anchor="b"/>
          <a:lstStyle>
            <a:lvl1pPr marL="0" indent="0">
              <a:buNone/>
              <a:defRPr sz="3400" b="1"/>
            </a:lvl1pPr>
            <a:lvl2pPr marL="639950" indent="0">
              <a:buNone/>
              <a:defRPr sz="2900" b="1"/>
            </a:lvl2pPr>
            <a:lvl3pPr marL="1279904" indent="0">
              <a:buNone/>
              <a:defRPr sz="2500" b="1"/>
            </a:lvl3pPr>
            <a:lvl4pPr marL="1919855" indent="0">
              <a:buNone/>
              <a:defRPr sz="2200" b="1"/>
            </a:lvl4pPr>
            <a:lvl5pPr marL="2559809" indent="0">
              <a:buNone/>
              <a:defRPr sz="2200" b="1"/>
            </a:lvl5pPr>
            <a:lvl6pPr marL="3199759" indent="0">
              <a:buNone/>
              <a:defRPr sz="2200" b="1"/>
            </a:lvl6pPr>
            <a:lvl7pPr marL="3839713" indent="0">
              <a:buNone/>
              <a:defRPr sz="2200" b="1"/>
            </a:lvl7pPr>
            <a:lvl8pPr marL="4479664" indent="0">
              <a:buNone/>
              <a:defRPr sz="2200" b="1"/>
            </a:lvl8pPr>
            <a:lvl9pPr marL="5119618"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810103" y="3996336"/>
            <a:ext cx="7158708" cy="7260492"/>
          </a:xfrm>
        </p:spPr>
        <p:txBody>
          <a:bodyPr/>
          <a:lstStyle>
            <a:lvl1pPr>
              <a:defRPr sz="34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8230406" y="2820772"/>
            <a:ext cx="7161520" cy="1175563"/>
          </a:xfrm>
        </p:spPr>
        <p:txBody>
          <a:bodyPr anchor="b"/>
          <a:lstStyle>
            <a:lvl1pPr marL="0" indent="0">
              <a:buNone/>
              <a:defRPr sz="3400" b="1"/>
            </a:lvl1pPr>
            <a:lvl2pPr marL="639950" indent="0">
              <a:buNone/>
              <a:defRPr sz="2900" b="1"/>
            </a:lvl2pPr>
            <a:lvl3pPr marL="1279904" indent="0">
              <a:buNone/>
              <a:defRPr sz="2500" b="1"/>
            </a:lvl3pPr>
            <a:lvl4pPr marL="1919855" indent="0">
              <a:buNone/>
              <a:defRPr sz="2200" b="1"/>
            </a:lvl4pPr>
            <a:lvl5pPr marL="2559809" indent="0">
              <a:buNone/>
              <a:defRPr sz="2200" b="1"/>
            </a:lvl5pPr>
            <a:lvl6pPr marL="3199759" indent="0">
              <a:buNone/>
              <a:defRPr sz="2200" b="1"/>
            </a:lvl6pPr>
            <a:lvl7pPr marL="3839713" indent="0">
              <a:buNone/>
              <a:defRPr sz="2200" b="1"/>
            </a:lvl7pPr>
            <a:lvl8pPr marL="4479664" indent="0">
              <a:buNone/>
              <a:defRPr sz="2200" b="1"/>
            </a:lvl8pPr>
            <a:lvl9pPr marL="5119618"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8230406" y="3996336"/>
            <a:ext cx="7161520" cy="7260492"/>
          </a:xfrm>
        </p:spPr>
        <p:txBody>
          <a:bodyPr/>
          <a:lstStyle>
            <a:lvl1pPr>
              <a:defRPr sz="34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284703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383595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250616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105" y="501729"/>
            <a:ext cx="5330355" cy="2135267"/>
          </a:xfrm>
        </p:spPr>
        <p:txBody>
          <a:bodyPr anchor="b"/>
          <a:lstStyle>
            <a:lvl1pPr algn="l">
              <a:defRPr sz="2900" b="1"/>
            </a:lvl1pPr>
          </a:lstStyle>
          <a:p>
            <a:r>
              <a:rPr lang="en-US" smtClean="0"/>
              <a:t>Click to edit Master title style</a:t>
            </a:r>
            <a:endParaRPr lang="en-GB"/>
          </a:p>
        </p:txBody>
      </p:sp>
      <p:sp>
        <p:nvSpPr>
          <p:cNvPr id="3" name="Content Placeholder 2"/>
          <p:cNvSpPr>
            <a:spLocks noGrp="1"/>
          </p:cNvSpPr>
          <p:nvPr>
            <p:ph idx="1"/>
          </p:nvPr>
        </p:nvSpPr>
        <p:spPr>
          <a:xfrm>
            <a:off x="6334542" y="501734"/>
            <a:ext cx="9057382" cy="10755095"/>
          </a:xfrm>
        </p:spPr>
        <p:txBody>
          <a:bodyPr/>
          <a:lstStyle>
            <a:lvl1pPr>
              <a:defRPr sz="45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10105" y="2636997"/>
            <a:ext cx="5330355" cy="8619828"/>
          </a:xfrm>
        </p:spPr>
        <p:txBody>
          <a:bodyPr/>
          <a:lstStyle>
            <a:lvl1pPr marL="0" indent="0">
              <a:buNone/>
              <a:defRPr sz="2000"/>
            </a:lvl1pPr>
            <a:lvl2pPr marL="639950" indent="0">
              <a:buNone/>
              <a:defRPr sz="1600"/>
            </a:lvl2pPr>
            <a:lvl3pPr marL="1279904" indent="0">
              <a:buNone/>
              <a:defRPr sz="1400"/>
            </a:lvl3pPr>
            <a:lvl4pPr marL="1919855" indent="0">
              <a:buNone/>
              <a:defRPr sz="1300"/>
            </a:lvl4pPr>
            <a:lvl5pPr marL="2559809" indent="0">
              <a:buNone/>
              <a:defRPr sz="1300"/>
            </a:lvl5pPr>
            <a:lvl6pPr marL="3199759" indent="0">
              <a:buNone/>
              <a:defRPr sz="1300"/>
            </a:lvl6pPr>
            <a:lvl7pPr marL="3839713" indent="0">
              <a:buNone/>
              <a:defRPr sz="1300"/>
            </a:lvl7pPr>
            <a:lvl8pPr marL="4479664" indent="0">
              <a:buNone/>
              <a:defRPr sz="1300"/>
            </a:lvl8pPr>
            <a:lvl9pPr marL="5119618"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61152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75712" y="8821104"/>
            <a:ext cx="9721215" cy="1041381"/>
          </a:xfrm>
        </p:spPr>
        <p:txBody>
          <a:bodyPr anchor="b"/>
          <a:lstStyle>
            <a:lvl1pPr algn="l">
              <a:defRPr sz="2900" b="1"/>
            </a:lvl1pPr>
          </a:lstStyle>
          <a:p>
            <a:r>
              <a:rPr lang="en-US" smtClean="0"/>
              <a:t>Click to edit Master title style</a:t>
            </a:r>
            <a:endParaRPr lang="en-GB"/>
          </a:p>
        </p:txBody>
      </p:sp>
      <p:sp>
        <p:nvSpPr>
          <p:cNvPr id="3" name="Picture Placeholder 2"/>
          <p:cNvSpPr>
            <a:spLocks noGrp="1"/>
          </p:cNvSpPr>
          <p:nvPr>
            <p:ph type="pic" idx="1"/>
          </p:nvPr>
        </p:nvSpPr>
        <p:spPr>
          <a:xfrm>
            <a:off x="3175712" y="1125978"/>
            <a:ext cx="9721215" cy="7560945"/>
          </a:xfrm>
        </p:spPr>
        <p:txBody>
          <a:bodyPr/>
          <a:lstStyle>
            <a:lvl1pPr marL="0" indent="0">
              <a:buNone/>
              <a:defRPr sz="4500"/>
            </a:lvl1pPr>
            <a:lvl2pPr marL="639950" indent="0">
              <a:buNone/>
              <a:defRPr sz="4000"/>
            </a:lvl2pPr>
            <a:lvl3pPr marL="1279904" indent="0">
              <a:buNone/>
              <a:defRPr sz="3400"/>
            </a:lvl3pPr>
            <a:lvl4pPr marL="1919855" indent="0">
              <a:buNone/>
              <a:defRPr sz="2900"/>
            </a:lvl4pPr>
            <a:lvl5pPr marL="2559809" indent="0">
              <a:buNone/>
              <a:defRPr sz="2900"/>
            </a:lvl5pPr>
            <a:lvl6pPr marL="3199759" indent="0">
              <a:buNone/>
              <a:defRPr sz="2900"/>
            </a:lvl6pPr>
            <a:lvl7pPr marL="3839713" indent="0">
              <a:buNone/>
              <a:defRPr sz="2900"/>
            </a:lvl7pPr>
            <a:lvl8pPr marL="4479664" indent="0">
              <a:buNone/>
              <a:defRPr sz="2900"/>
            </a:lvl8pPr>
            <a:lvl9pPr marL="5119618" indent="0">
              <a:buNone/>
              <a:defRPr sz="2900"/>
            </a:lvl9pPr>
          </a:lstStyle>
          <a:p>
            <a:endParaRPr lang="en-GB" dirty="0"/>
          </a:p>
        </p:txBody>
      </p:sp>
      <p:sp>
        <p:nvSpPr>
          <p:cNvPr id="4" name="Text Placeholder 3"/>
          <p:cNvSpPr>
            <a:spLocks noGrp="1"/>
          </p:cNvSpPr>
          <p:nvPr>
            <p:ph type="body" sz="half" idx="2"/>
          </p:nvPr>
        </p:nvSpPr>
        <p:spPr>
          <a:xfrm>
            <a:off x="3175712" y="9862485"/>
            <a:ext cx="9721215" cy="1478934"/>
          </a:xfrm>
        </p:spPr>
        <p:txBody>
          <a:bodyPr/>
          <a:lstStyle>
            <a:lvl1pPr marL="0" indent="0">
              <a:buNone/>
              <a:defRPr sz="2000"/>
            </a:lvl1pPr>
            <a:lvl2pPr marL="639950" indent="0">
              <a:buNone/>
              <a:defRPr sz="1600"/>
            </a:lvl2pPr>
            <a:lvl3pPr marL="1279904" indent="0">
              <a:buNone/>
              <a:defRPr sz="1400"/>
            </a:lvl3pPr>
            <a:lvl4pPr marL="1919855" indent="0">
              <a:buNone/>
              <a:defRPr sz="1300"/>
            </a:lvl4pPr>
            <a:lvl5pPr marL="2559809" indent="0">
              <a:buNone/>
              <a:defRPr sz="1300"/>
            </a:lvl5pPr>
            <a:lvl6pPr marL="3199759" indent="0">
              <a:buNone/>
              <a:defRPr sz="1300"/>
            </a:lvl6pPr>
            <a:lvl7pPr marL="3839713" indent="0">
              <a:buNone/>
              <a:defRPr sz="1300"/>
            </a:lvl7pPr>
            <a:lvl8pPr marL="4479664" indent="0">
              <a:buNone/>
              <a:defRPr sz="1300"/>
            </a:lvl8pPr>
            <a:lvl9pPr marL="5119618"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EC2A-482E-4B0F-BDF1-B60E6A5A9187}" type="datetimeFigureOut">
              <a:rPr lang="en-GB" smtClean="0"/>
              <a:t>26/06/2019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4B5FDF-2CED-42C5-9BB0-428C111B6D31}" type="slidenum">
              <a:rPr lang="en-GB" smtClean="0"/>
              <a:t>‹#›</a:t>
            </a:fld>
            <a:endParaRPr lang="en-GB" dirty="0"/>
          </a:p>
        </p:txBody>
      </p:sp>
    </p:spTree>
    <p:extLst>
      <p:ext uri="{BB962C8B-B14F-4D97-AF65-F5344CB8AC3E}">
        <p14:creationId xmlns:p14="http://schemas.microsoft.com/office/powerpoint/2010/main" val="150585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101" y="504647"/>
            <a:ext cx="14581823" cy="2100263"/>
          </a:xfrm>
          <a:prstGeom prst="rect">
            <a:avLst/>
          </a:prstGeom>
        </p:spPr>
        <p:txBody>
          <a:bodyPr vert="horz" lIns="127991" tIns="63995" rIns="127991" bIns="63995"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10101" y="2940369"/>
            <a:ext cx="14581823" cy="8316455"/>
          </a:xfrm>
          <a:prstGeom prst="rect">
            <a:avLst/>
          </a:prstGeom>
        </p:spPr>
        <p:txBody>
          <a:bodyPr vert="horz" lIns="127991" tIns="63995" rIns="127991" bIns="6399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10103" y="11679798"/>
            <a:ext cx="3780473" cy="670917"/>
          </a:xfrm>
          <a:prstGeom prst="rect">
            <a:avLst/>
          </a:prstGeom>
        </p:spPr>
        <p:txBody>
          <a:bodyPr vert="horz" lIns="127991" tIns="63995" rIns="127991" bIns="63995" rtlCol="0" anchor="ctr"/>
          <a:lstStyle>
            <a:lvl1pPr algn="l">
              <a:defRPr sz="1600">
                <a:solidFill>
                  <a:schemeClr val="tx1">
                    <a:tint val="75000"/>
                  </a:schemeClr>
                </a:solidFill>
              </a:defRPr>
            </a:lvl1pPr>
          </a:lstStyle>
          <a:p>
            <a:fld id="{615CEC2A-482E-4B0F-BDF1-B60E6A5A9187}" type="datetimeFigureOut">
              <a:rPr lang="en-GB" smtClean="0"/>
              <a:t>26/06/2019</a:t>
            </a:fld>
            <a:endParaRPr lang="en-GB" dirty="0"/>
          </a:p>
        </p:txBody>
      </p:sp>
      <p:sp>
        <p:nvSpPr>
          <p:cNvPr id="5" name="Footer Placeholder 4"/>
          <p:cNvSpPr>
            <a:spLocks noGrp="1"/>
          </p:cNvSpPr>
          <p:nvPr>
            <p:ph type="ftr" sz="quarter" idx="3"/>
          </p:nvPr>
        </p:nvSpPr>
        <p:spPr>
          <a:xfrm>
            <a:off x="5535692" y="11679798"/>
            <a:ext cx="5130641" cy="670917"/>
          </a:xfrm>
          <a:prstGeom prst="rect">
            <a:avLst/>
          </a:prstGeom>
        </p:spPr>
        <p:txBody>
          <a:bodyPr vert="horz" lIns="127991" tIns="63995" rIns="127991" bIns="63995"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1611453" y="11679798"/>
            <a:ext cx="3780473" cy="670917"/>
          </a:xfrm>
          <a:prstGeom prst="rect">
            <a:avLst/>
          </a:prstGeom>
        </p:spPr>
        <p:txBody>
          <a:bodyPr vert="horz" lIns="127991" tIns="63995" rIns="127991" bIns="63995" rtlCol="0" anchor="ctr"/>
          <a:lstStyle>
            <a:lvl1pPr algn="r">
              <a:defRPr sz="1600">
                <a:solidFill>
                  <a:schemeClr val="tx1">
                    <a:tint val="75000"/>
                  </a:schemeClr>
                </a:solidFill>
              </a:defRPr>
            </a:lvl1pPr>
          </a:lstStyle>
          <a:p>
            <a:fld id="{5C4B5FDF-2CED-42C5-9BB0-428C111B6D31}" type="slidenum">
              <a:rPr lang="en-GB" smtClean="0"/>
              <a:t>‹#›</a:t>
            </a:fld>
            <a:endParaRPr lang="en-GB" dirty="0"/>
          </a:p>
        </p:txBody>
      </p:sp>
    </p:spTree>
    <p:extLst>
      <p:ext uri="{BB962C8B-B14F-4D97-AF65-F5344CB8AC3E}">
        <p14:creationId xmlns:p14="http://schemas.microsoft.com/office/powerpoint/2010/main" val="81367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04" rtl="0" eaLnBrk="1" latinLnBrk="0" hangingPunct="1">
        <a:spcBef>
          <a:spcPct val="0"/>
        </a:spcBef>
        <a:buNone/>
        <a:defRPr sz="6100" kern="1200">
          <a:solidFill>
            <a:schemeClr val="tx1"/>
          </a:solidFill>
          <a:latin typeface="+mj-lt"/>
          <a:ea typeface="+mj-ea"/>
          <a:cs typeface="+mj-cs"/>
        </a:defRPr>
      </a:lvl1pPr>
    </p:titleStyle>
    <p:bodyStyle>
      <a:lvl1pPr marL="479963" indent="-479963" algn="l" defTabSz="1279904"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39921" indent="-399971" algn="l" defTabSz="1279904"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2pPr>
      <a:lvl3pPr marL="1599880" indent="-319975" algn="l" defTabSz="1279904"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39834"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4pPr>
      <a:lvl5pPr marL="2879784"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5pPr>
      <a:lvl6pPr marL="3519734"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6pPr>
      <a:lvl7pPr marL="4159688"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7pPr>
      <a:lvl8pPr marL="4799639"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8pPr>
      <a:lvl9pPr marL="5439593" indent="-319975" algn="l" defTabSz="127990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9pPr>
    </p:bodyStyle>
    <p:otherStyle>
      <a:defPPr>
        <a:defRPr lang="en-US"/>
      </a:defPPr>
      <a:lvl1pPr marL="0" algn="l" defTabSz="1279904" rtl="0" eaLnBrk="1" latinLnBrk="0" hangingPunct="1">
        <a:defRPr sz="2500" kern="1200">
          <a:solidFill>
            <a:schemeClr val="tx1"/>
          </a:solidFill>
          <a:latin typeface="+mn-lt"/>
          <a:ea typeface="+mn-ea"/>
          <a:cs typeface="+mn-cs"/>
        </a:defRPr>
      </a:lvl1pPr>
      <a:lvl2pPr marL="639950" algn="l" defTabSz="1279904" rtl="0" eaLnBrk="1" latinLnBrk="0" hangingPunct="1">
        <a:defRPr sz="2500" kern="1200">
          <a:solidFill>
            <a:schemeClr val="tx1"/>
          </a:solidFill>
          <a:latin typeface="+mn-lt"/>
          <a:ea typeface="+mn-ea"/>
          <a:cs typeface="+mn-cs"/>
        </a:defRPr>
      </a:lvl2pPr>
      <a:lvl3pPr marL="1279904" algn="l" defTabSz="1279904" rtl="0" eaLnBrk="1" latinLnBrk="0" hangingPunct="1">
        <a:defRPr sz="2500" kern="1200">
          <a:solidFill>
            <a:schemeClr val="tx1"/>
          </a:solidFill>
          <a:latin typeface="+mn-lt"/>
          <a:ea typeface="+mn-ea"/>
          <a:cs typeface="+mn-cs"/>
        </a:defRPr>
      </a:lvl3pPr>
      <a:lvl4pPr marL="1919855" algn="l" defTabSz="1279904" rtl="0" eaLnBrk="1" latinLnBrk="0" hangingPunct="1">
        <a:defRPr sz="2500" kern="1200">
          <a:solidFill>
            <a:schemeClr val="tx1"/>
          </a:solidFill>
          <a:latin typeface="+mn-lt"/>
          <a:ea typeface="+mn-ea"/>
          <a:cs typeface="+mn-cs"/>
        </a:defRPr>
      </a:lvl4pPr>
      <a:lvl5pPr marL="2559809" algn="l" defTabSz="1279904" rtl="0" eaLnBrk="1" latinLnBrk="0" hangingPunct="1">
        <a:defRPr sz="2500" kern="1200">
          <a:solidFill>
            <a:schemeClr val="tx1"/>
          </a:solidFill>
          <a:latin typeface="+mn-lt"/>
          <a:ea typeface="+mn-ea"/>
          <a:cs typeface="+mn-cs"/>
        </a:defRPr>
      </a:lvl5pPr>
      <a:lvl6pPr marL="3199759" algn="l" defTabSz="1279904" rtl="0" eaLnBrk="1" latinLnBrk="0" hangingPunct="1">
        <a:defRPr sz="2500" kern="1200">
          <a:solidFill>
            <a:schemeClr val="tx1"/>
          </a:solidFill>
          <a:latin typeface="+mn-lt"/>
          <a:ea typeface="+mn-ea"/>
          <a:cs typeface="+mn-cs"/>
        </a:defRPr>
      </a:lvl6pPr>
      <a:lvl7pPr marL="3839713" algn="l" defTabSz="1279904" rtl="0" eaLnBrk="1" latinLnBrk="0" hangingPunct="1">
        <a:defRPr sz="2500" kern="1200">
          <a:solidFill>
            <a:schemeClr val="tx1"/>
          </a:solidFill>
          <a:latin typeface="+mn-lt"/>
          <a:ea typeface="+mn-ea"/>
          <a:cs typeface="+mn-cs"/>
        </a:defRPr>
      </a:lvl7pPr>
      <a:lvl8pPr marL="4479664" algn="l" defTabSz="1279904" rtl="0" eaLnBrk="1" latinLnBrk="0" hangingPunct="1">
        <a:defRPr sz="2500" kern="1200">
          <a:solidFill>
            <a:schemeClr val="tx1"/>
          </a:solidFill>
          <a:latin typeface="+mn-lt"/>
          <a:ea typeface="+mn-ea"/>
          <a:cs typeface="+mn-cs"/>
        </a:defRPr>
      </a:lvl8pPr>
      <a:lvl9pPr marL="5119618" algn="l" defTabSz="1279904"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101" y="504647"/>
            <a:ext cx="14581823" cy="2100262"/>
          </a:xfrm>
          <a:prstGeom prst="rect">
            <a:avLst/>
          </a:prstGeom>
        </p:spPr>
        <p:txBody>
          <a:bodyPr vert="horz" lIns="128016" tIns="64008" rIns="128016" bIns="64008"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10101" y="2940369"/>
            <a:ext cx="14581823" cy="8316456"/>
          </a:xfrm>
          <a:prstGeom prst="rect">
            <a:avLst/>
          </a:prstGeom>
        </p:spPr>
        <p:txBody>
          <a:bodyPr vert="horz" lIns="128016" tIns="64008" rIns="128016" bIns="640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10102" y="11679795"/>
            <a:ext cx="3780473" cy="670917"/>
          </a:xfrm>
          <a:prstGeom prst="rect">
            <a:avLst/>
          </a:prstGeom>
        </p:spPr>
        <p:txBody>
          <a:bodyPr vert="horz" lIns="128016" tIns="64008" rIns="128016" bIns="64008" rtlCol="0" anchor="ctr"/>
          <a:lstStyle>
            <a:lvl1pPr algn="l">
              <a:defRPr sz="1700">
                <a:solidFill>
                  <a:schemeClr val="tx1">
                    <a:tint val="75000"/>
                  </a:schemeClr>
                </a:solidFill>
              </a:defRPr>
            </a:lvl1pPr>
          </a:lstStyle>
          <a:p>
            <a:pPr defTabSz="1280160"/>
            <a:fld id="{615CEC2A-482E-4B0F-BDF1-B60E6A5A9187}" type="datetimeFigureOut">
              <a:rPr lang="en-GB" smtClean="0">
                <a:solidFill>
                  <a:prstClr val="black">
                    <a:tint val="75000"/>
                  </a:prstClr>
                </a:solidFill>
              </a:rPr>
              <a:pPr defTabSz="1280160"/>
              <a:t>26/06/2019</a:t>
            </a:fld>
            <a:endParaRPr lang="en-GB" dirty="0">
              <a:solidFill>
                <a:prstClr val="black">
                  <a:tint val="75000"/>
                </a:prstClr>
              </a:solidFill>
            </a:endParaRPr>
          </a:p>
        </p:txBody>
      </p:sp>
      <p:sp>
        <p:nvSpPr>
          <p:cNvPr id="5" name="Footer Placeholder 4"/>
          <p:cNvSpPr>
            <a:spLocks noGrp="1"/>
          </p:cNvSpPr>
          <p:nvPr>
            <p:ph type="ftr" sz="quarter" idx="3"/>
          </p:nvPr>
        </p:nvSpPr>
        <p:spPr>
          <a:xfrm>
            <a:off x="5535692" y="11679795"/>
            <a:ext cx="5130641" cy="670917"/>
          </a:xfrm>
          <a:prstGeom prst="rect">
            <a:avLst/>
          </a:prstGeom>
        </p:spPr>
        <p:txBody>
          <a:bodyPr vert="horz" lIns="128016" tIns="64008" rIns="128016" bIns="64008" rtlCol="0" anchor="ctr"/>
          <a:lstStyle>
            <a:lvl1pPr algn="ctr">
              <a:defRPr sz="1700">
                <a:solidFill>
                  <a:schemeClr val="tx1">
                    <a:tint val="75000"/>
                  </a:schemeClr>
                </a:solidFill>
              </a:defRPr>
            </a:lvl1pPr>
          </a:lstStyle>
          <a:p>
            <a:pPr defTabSz="1280160"/>
            <a:endParaRPr lang="en-GB" dirty="0">
              <a:solidFill>
                <a:prstClr val="black">
                  <a:tint val="75000"/>
                </a:prstClr>
              </a:solidFill>
            </a:endParaRPr>
          </a:p>
        </p:txBody>
      </p:sp>
      <p:sp>
        <p:nvSpPr>
          <p:cNvPr id="6" name="Slide Number Placeholder 5"/>
          <p:cNvSpPr>
            <a:spLocks noGrp="1"/>
          </p:cNvSpPr>
          <p:nvPr>
            <p:ph type="sldNum" sz="quarter" idx="4"/>
          </p:nvPr>
        </p:nvSpPr>
        <p:spPr>
          <a:xfrm>
            <a:off x="11611452" y="11679795"/>
            <a:ext cx="3780473" cy="670917"/>
          </a:xfrm>
          <a:prstGeom prst="rect">
            <a:avLst/>
          </a:prstGeom>
        </p:spPr>
        <p:txBody>
          <a:bodyPr vert="horz" lIns="128016" tIns="64008" rIns="128016" bIns="64008" rtlCol="0" anchor="ctr"/>
          <a:lstStyle>
            <a:lvl1pPr algn="r">
              <a:defRPr sz="1700">
                <a:solidFill>
                  <a:schemeClr val="tx1">
                    <a:tint val="75000"/>
                  </a:schemeClr>
                </a:solidFill>
              </a:defRPr>
            </a:lvl1pPr>
          </a:lstStyle>
          <a:p>
            <a:pPr defTabSz="1280160"/>
            <a:fld id="{5C4B5FDF-2CED-42C5-9BB0-428C111B6D31}" type="slidenum">
              <a:rPr lang="en-GB" smtClean="0">
                <a:solidFill>
                  <a:prstClr val="black">
                    <a:tint val="75000"/>
                  </a:prstClr>
                </a:solidFill>
              </a:rPr>
              <a:pPr defTabSz="1280160"/>
              <a:t>‹#›</a:t>
            </a:fld>
            <a:endParaRPr lang="en-GB" dirty="0">
              <a:solidFill>
                <a:prstClr val="black">
                  <a:tint val="75000"/>
                </a:prstClr>
              </a:solidFill>
            </a:endParaRPr>
          </a:p>
        </p:txBody>
      </p:sp>
    </p:spTree>
    <p:extLst>
      <p:ext uri="{BB962C8B-B14F-4D97-AF65-F5344CB8AC3E}">
        <p14:creationId xmlns:p14="http://schemas.microsoft.com/office/powerpoint/2010/main" val="94009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101" y="3465473"/>
            <a:ext cx="14581823" cy="2547282"/>
          </a:xfrm>
        </p:spPr>
        <p:txBody>
          <a:bodyPr>
            <a:normAutofit/>
          </a:bodyPr>
          <a:lstStyle/>
          <a:p>
            <a:r>
              <a:rPr lang="en-GB" b="1" dirty="0">
                <a:effectLst>
                  <a:outerShdw blurRad="38100" dist="38100" dir="2700000" algn="tl">
                    <a:srgbClr val="000000">
                      <a:alpha val="43137"/>
                    </a:srgbClr>
                  </a:outerShdw>
                </a:effectLst>
              </a:rPr>
              <a:t>Thurrock Enhanced Primary Care Model</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Working in </a:t>
            </a:r>
            <a:r>
              <a:rPr lang="en-GB" b="1" dirty="0" smtClean="0">
                <a:effectLst>
                  <a:outerShdw blurRad="38100" dist="38100" dir="2700000" algn="tl">
                    <a:srgbClr val="000000">
                      <a:alpha val="43137"/>
                    </a:srgbClr>
                  </a:outerShdw>
                </a:effectLst>
              </a:rPr>
              <a:t>Partnership</a:t>
            </a:r>
            <a:endParaRPr lang="en-GB" dirty="0"/>
          </a:p>
        </p:txBody>
      </p:sp>
      <p:sp>
        <p:nvSpPr>
          <p:cNvPr id="5" name="TextBox 4"/>
          <p:cNvSpPr txBox="1"/>
          <p:nvPr/>
        </p:nvSpPr>
        <p:spPr>
          <a:xfrm>
            <a:off x="11629404" y="2988419"/>
            <a:ext cx="3384376" cy="477054"/>
          </a:xfrm>
          <a:prstGeom prst="rect">
            <a:avLst/>
          </a:prstGeom>
          <a:noFill/>
        </p:spPr>
        <p:txBody>
          <a:bodyPr wrap="square" rtlCol="0">
            <a:spAutoFit/>
          </a:bodyPr>
          <a:lstStyle/>
          <a:p>
            <a:r>
              <a:rPr lang="en-GB" dirty="0" smtClean="0">
                <a:solidFill>
                  <a:srgbClr val="FF0000"/>
                </a:solidFill>
              </a:rPr>
              <a:t>Insert other partners</a:t>
            </a:r>
            <a:endParaRPr lang="en-GB" dirty="0">
              <a:solidFill>
                <a:srgbClr val="FF0000"/>
              </a:solidFill>
            </a:endParaRPr>
          </a:p>
        </p:txBody>
      </p:sp>
      <p:pic>
        <p:nvPicPr>
          <p:cNvPr id="8" name="Picture 2"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6516" y="5940747"/>
            <a:ext cx="8856984" cy="590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0" indent="0">
              <a:buNone/>
            </a:pPr>
            <a:endParaRPr lang="en-GB" dirty="0"/>
          </a:p>
        </p:txBody>
      </p:sp>
      <p:sp>
        <p:nvSpPr>
          <p:cNvPr id="7" name="Rectangle 6"/>
          <p:cNvSpPr/>
          <p:nvPr/>
        </p:nvSpPr>
        <p:spPr>
          <a:xfrm>
            <a:off x="11629404" y="2988419"/>
            <a:ext cx="2952328"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4450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044228" y="504647"/>
            <a:ext cx="14113568" cy="1259636"/>
          </a:xfrm>
          <a:prstGeom prst="rect">
            <a:avLst/>
          </a:prstGeom>
          <a:scene3d>
            <a:camera prst="orthographicFront"/>
            <a:lightRig rig="threePt" dir="t">
              <a:rot lat="0" lon="0" rev="7500000"/>
            </a:lightRig>
          </a:scene3d>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r>
              <a:rPr lang="en-GB" dirty="0" smtClean="0"/>
              <a:t>Thurrock Enhanced Primary Care Team</a:t>
            </a:r>
            <a:endParaRPr lang="en-GB"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899" y="10045204"/>
            <a:ext cx="2378075" cy="2556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2329319224"/>
              </p:ext>
            </p:extLst>
          </p:nvPr>
        </p:nvGraphicFramePr>
        <p:xfrm>
          <a:off x="1041535" y="10261226"/>
          <a:ext cx="6048672" cy="2067734"/>
        </p:xfrm>
        <a:graphic>
          <a:graphicData uri="http://schemas.openxmlformats.org/drawingml/2006/table">
            <a:tbl>
              <a:tblPr firstRow="1" bandRow="1">
                <a:tableStyleId>{5C22544A-7EE6-4342-B048-85BDC9FD1C3A}</a:tableStyleId>
              </a:tblPr>
              <a:tblGrid>
                <a:gridCol w="1826014"/>
                <a:gridCol w="4222658"/>
              </a:tblGrid>
              <a:tr h="176738">
                <a:tc>
                  <a:txBody>
                    <a:bodyPr/>
                    <a:lstStyle/>
                    <a:p>
                      <a:r>
                        <a:rPr lang="en-GB" sz="1800" dirty="0" smtClean="0"/>
                        <a:t>Abbreviation</a:t>
                      </a:r>
                      <a:endParaRPr lang="en-GB" sz="1800" dirty="0"/>
                    </a:p>
                  </a:txBody>
                  <a:tcPr/>
                </a:tc>
                <a:tc>
                  <a:txBody>
                    <a:bodyPr/>
                    <a:lstStyle/>
                    <a:p>
                      <a:r>
                        <a:rPr lang="en-GB" sz="1800" dirty="0" smtClean="0"/>
                        <a:t>Meaning</a:t>
                      </a:r>
                      <a:endParaRPr lang="en-GB" sz="1800" dirty="0"/>
                    </a:p>
                  </a:txBody>
                  <a:tcPr/>
                </a:tc>
              </a:tr>
              <a:tr h="360033">
                <a:tc>
                  <a:txBody>
                    <a:bodyPr/>
                    <a:lstStyle/>
                    <a:p>
                      <a:r>
                        <a:rPr lang="en-GB" sz="1600" dirty="0" smtClean="0"/>
                        <a:t>LAC</a:t>
                      </a:r>
                      <a:endParaRPr lang="en-GB" sz="1600" dirty="0"/>
                    </a:p>
                  </a:txBody>
                  <a:tcPr/>
                </a:tc>
                <a:tc>
                  <a:txBody>
                    <a:bodyPr/>
                    <a:lstStyle/>
                    <a:p>
                      <a:r>
                        <a:rPr lang="en-GB" sz="1600" dirty="0" smtClean="0"/>
                        <a:t>Local Area Coordinator</a:t>
                      </a:r>
                      <a:endParaRPr lang="en-GB" sz="1600" dirty="0"/>
                    </a:p>
                  </a:txBody>
                  <a:tcPr/>
                </a:tc>
              </a:tr>
              <a:tr h="360033">
                <a:tc>
                  <a:txBody>
                    <a:bodyPr/>
                    <a:lstStyle/>
                    <a:p>
                      <a:r>
                        <a:rPr lang="en-GB" sz="1600" dirty="0" smtClean="0"/>
                        <a:t>IPS</a:t>
                      </a:r>
                      <a:endParaRPr lang="en-GB" sz="1600" dirty="0"/>
                    </a:p>
                  </a:txBody>
                  <a:tcPr/>
                </a:tc>
                <a:tc>
                  <a:txBody>
                    <a:bodyPr/>
                    <a:lstStyle/>
                    <a:p>
                      <a:r>
                        <a:rPr lang="en-GB" sz="1600" dirty="0" smtClean="0"/>
                        <a:t>Individual Placement and Support</a:t>
                      </a:r>
                      <a:endParaRPr lang="en-GB" sz="1600" dirty="0"/>
                    </a:p>
                  </a:txBody>
                  <a:tcPr/>
                </a:tc>
              </a:tr>
              <a:tr h="360033">
                <a:tc>
                  <a:txBody>
                    <a:bodyPr/>
                    <a:lstStyle/>
                    <a:p>
                      <a:r>
                        <a:rPr lang="en-GB" sz="1600" dirty="0" smtClean="0"/>
                        <a:t>IAPT</a:t>
                      </a:r>
                      <a:endParaRPr lang="en-GB" sz="1600" dirty="0"/>
                    </a:p>
                  </a:txBody>
                  <a:tcPr/>
                </a:tc>
                <a:tc>
                  <a:txBody>
                    <a:bodyPr/>
                    <a:lstStyle/>
                    <a:p>
                      <a:r>
                        <a:rPr lang="en-GB" sz="1600" dirty="0" smtClean="0"/>
                        <a:t>Improving</a:t>
                      </a:r>
                      <a:r>
                        <a:rPr lang="en-GB" sz="1600" baseline="0" dirty="0" smtClean="0"/>
                        <a:t> Access to Psychological Therapies</a:t>
                      </a:r>
                      <a:endParaRPr lang="en-GB" sz="1600" dirty="0"/>
                    </a:p>
                  </a:txBody>
                  <a:tcPr/>
                </a:tc>
              </a:tr>
              <a:tr h="621875">
                <a:tc>
                  <a:txBody>
                    <a:bodyPr/>
                    <a:lstStyle/>
                    <a:p>
                      <a:r>
                        <a:rPr lang="en-GB" sz="1600" dirty="0" smtClean="0"/>
                        <a:t>PD (STEPPS)</a:t>
                      </a:r>
                      <a:endParaRPr lang="en-GB" sz="1600" dirty="0"/>
                    </a:p>
                  </a:txBody>
                  <a:tcPr/>
                </a:tc>
                <a:tc>
                  <a:txBody>
                    <a:bodyPr/>
                    <a:lstStyle/>
                    <a:p>
                      <a:r>
                        <a:rPr lang="en-GB" sz="1600" dirty="0" smtClean="0"/>
                        <a:t>Personality Disorder – Systems Training for Emotional Predictability and Problem Solving</a:t>
                      </a:r>
                      <a:endParaRPr lang="en-GB" sz="1600" dirty="0"/>
                    </a:p>
                  </a:txBody>
                  <a:tcPr/>
                </a:tc>
              </a:tr>
            </a:tbl>
          </a:graphicData>
        </a:graphic>
      </p:graphicFrame>
      <p:pic>
        <p:nvPicPr>
          <p:cNvPr id="1028" name="Picture 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044228" y="1764283"/>
            <a:ext cx="14185576" cy="8280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8649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5932304"/>
              </p:ext>
            </p:extLst>
          </p:nvPr>
        </p:nvGraphicFramePr>
        <p:xfrm>
          <a:off x="684188" y="540147"/>
          <a:ext cx="14582775" cy="11053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1792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prstGeom prst="rect">
            <a:avLst/>
          </a:prstGeom>
        </p:spPr>
        <p:txBody>
          <a:bodyPr wrap="square">
            <a:spAutoFit/>
          </a:bodyPr>
          <a:lstStyle/>
          <a:p>
            <a:r>
              <a:rPr lang="en-GB" b="1" dirty="0">
                <a:effectLst>
                  <a:outerShdw blurRad="38100" dist="38100" dir="2700000" algn="tl">
                    <a:srgbClr val="000000">
                      <a:alpha val="43137"/>
                    </a:srgbClr>
                  </a:outerShdw>
                </a:effectLst>
              </a:rPr>
              <a:t>IPCMH Future Model - Thurrock Locality </a:t>
            </a:r>
            <a:r>
              <a:rPr lang="en-GB" b="1" dirty="0" smtClean="0">
                <a:effectLst>
                  <a:outerShdw blurRad="38100" dist="38100" dir="2700000" algn="tl">
                    <a:srgbClr val="000000">
                      <a:alpha val="43137"/>
                    </a:srgbClr>
                  </a:outerShdw>
                </a:effectLst>
              </a:rPr>
              <a:t>Governance</a:t>
            </a:r>
            <a:endParaRPr lang="en-GB" dirty="0"/>
          </a:p>
        </p:txBody>
      </p:sp>
      <p:pic>
        <p:nvPicPr>
          <p:cNvPr id="102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72220" y="2381673"/>
            <a:ext cx="13897544" cy="9684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8020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effectLst>
                  <a:outerShdw blurRad="38100" dist="38100" dir="2700000" algn="tl">
                    <a:srgbClr val="000000">
                      <a:alpha val="43137"/>
                    </a:srgbClr>
                  </a:outerShdw>
                </a:effectLst>
              </a:rPr>
              <a:t>Group </a:t>
            </a:r>
            <a:r>
              <a:rPr lang="en-GB" b="1" dirty="0" smtClean="0">
                <a:effectLst>
                  <a:outerShdw blurRad="38100" dist="38100" dir="2700000" algn="tl">
                    <a:srgbClr val="000000">
                      <a:alpha val="43137"/>
                    </a:srgbClr>
                  </a:outerShdw>
                </a:effectLst>
              </a:rPr>
              <a:t>Work Discussion</a:t>
            </a:r>
            <a:endParaRPr lang="en-GB" dirty="0"/>
          </a:p>
        </p:txBody>
      </p:sp>
      <p:sp>
        <p:nvSpPr>
          <p:cNvPr id="3" name="Content Placeholder 2"/>
          <p:cNvSpPr>
            <a:spLocks noGrp="1"/>
          </p:cNvSpPr>
          <p:nvPr>
            <p:ph idx="1"/>
          </p:nvPr>
        </p:nvSpPr>
        <p:spPr/>
        <p:txBody>
          <a:bodyPr/>
          <a:lstStyle/>
          <a:p>
            <a:pPr marL="0" indent="0">
              <a:buNone/>
            </a:pPr>
            <a:endParaRPr lang="en-GB" dirty="0" smtClean="0"/>
          </a:p>
          <a:p>
            <a:r>
              <a:rPr lang="en-GB" dirty="0" smtClean="0"/>
              <a:t>What is your experience of the service? </a:t>
            </a:r>
          </a:p>
          <a:p>
            <a:r>
              <a:rPr lang="en-GB" dirty="0" smtClean="0"/>
              <a:t>What do you think of the proposed new model?</a:t>
            </a:r>
            <a:endParaRPr lang="en-GB" dirty="0"/>
          </a:p>
          <a:p>
            <a:r>
              <a:rPr lang="en-GB" dirty="0" smtClean="0"/>
              <a:t>What is most important to you?</a:t>
            </a:r>
          </a:p>
          <a:p>
            <a:r>
              <a:rPr lang="en-GB" dirty="0"/>
              <a:t>What have we missed</a:t>
            </a:r>
            <a:r>
              <a:rPr lang="en-GB" dirty="0" smtClean="0"/>
              <a:t>?</a:t>
            </a:r>
          </a:p>
          <a:p>
            <a:pPr marL="0" indent="0">
              <a:buNone/>
            </a:pPr>
            <a:endParaRPr lang="en-GB" dirty="0" smtClean="0"/>
          </a:p>
          <a:p>
            <a:pPr marL="0" indent="0">
              <a:buNone/>
            </a:pPr>
            <a:r>
              <a:rPr lang="en-GB" b="1" dirty="0" smtClean="0"/>
              <a:t>Also</a:t>
            </a:r>
          </a:p>
          <a:p>
            <a:pPr marL="914400" indent="-914400">
              <a:buFont typeface="+mj-lt"/>
              <a:buAutoNum type="alphaLcParenR"/>
            </a:pPr>
            <a:r>
              <a:rPr lang="en-GB" dirty="0" smtClean="0"/>
              <a:t>Would you like to be involved in the process?</a:t>
            </a:r>
          </a:p>
          <a:p>
            <a:pPr marL="914400" indent="-914400">
              <a:buFont typeface="+mj-lt"/>
              <a:buAutoNum type="alphaLcParenR"/>
            </a:pPr>
            <a:r>
              <a:rPr lang="en-GB" dirty="0" smtClean="0"/>
              <a:t>If so, how would you like to be involved?</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5468" y="684163"/>
            <a:ext cx="3079229"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8798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endParaRPr lang="en-GB" sz="6800" b="1"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452" y="1260227"/>
            <a:ext cx="10657184" cy="10657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0587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rgbClr val="CCECFF">
                  <a:shade val="30000"/>
                  <a:satMod val="115000"/>
                </a:srgbClr>
              </a:gs>
              <a:gs pos="50000">
                <a:srgbClr val="CCECFF">
                  <a:shade val="67500"/>
                  <a:satMod val="115000"/>
                </a:srgbClr>
              </a:gs>
              <a:gs pos="100000">
                <a:srgbClr val="CCECFF">
                  <a:shade val="100000"/>
                  <a:satMod val="115000"/>
                </a:srgbClr>
              </a:gs>
            </a:gsLst>
            <a:lin ang="27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en-GB" b="1" dirty="0"/>
              <a:t>Agenda</a:t>
            </a:r>
          </a:p>
        </p:txBody>
      </p:sp>
      <p:pic>
        <p:nvPicPr>
          <p:cNvPr id="2052"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28204" y="2556371"/>
            <a:ext cx="14545616" cy="9073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300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effectLst>
                  <a:outerShdw blurRad="38100" dist="38100" dir="2700000" algn="tl">
                    <a:srgbClr val="000000">
                      <a:alpha val="43137"/>
                    </a:srgbClr>
                  </a:outerShdw>
                </a:effectLst>
              </a:rPr>
              <a:t>Aims and </a:t>
            </a:r>
            <a:r>
              <a:rPr lang="en-GB" b="1" dirty="0" smtClean="0">
                <a:effectLst>
                  <a:outerShdw blurRad="38100" dist="38100" dir="2700000" algn="tl">
                    <a:srgbClr val="000000">
                      <a:alpha val="43137"/>
                    </a:srgbClr>
                  </a:outerShdw>
                </a:effectLst>
              </a:rPr>
              <a:t>Objectives</a:t>
            </a:r>
            <a:endParaRPr lang="en-GB" b="1" dirty="0"/>
          </a:p>
        </p:txBody>
      </p:sp>
      <p:sp>
        <p:nvSpPr>
          <p:cNvPr id="3" name="Content Placeholder 2"/>
          <p:cNvSpPr>
            <a:spLocks noGrp="1"/>
          </p:cNvSpPr>
          <p:nvPr>
            <p:ph idx="1"/>
          </p:nvPr>
        </p:nvSpPr>
        <p:spPr>
          <a:xfrm>
            <a:off x="810101" y="2340347"/>
            <a:ext cx="14581823" cy="8916477"/>
          </a:xfrm>
        </p:spPr>
        <p:txBody>
          <a:bodyPr>
            <a:normAutofit/>
          </a:bodyPr>
          <a:lstStyle/>
          <a:p>
            <a:pPr marL="0" indent="0">
              <a:buNone/>
            </a:pPr>
            <a:r>
              <a:rPr lang="en-GB" sz="3200" dirty="0" smtClean="0"/>
              <a:t>A Thurrock Project </a:t>
            </a:r>
            <a:r>
              <a:rPr lang="en-GB" sz="3200" dirty="0"/>
              <a:t>Team has been set up to oversee local </a:t>
            </a:r>
            <a:r>
              <a:rPr lang="en-GB" sz="3200" dirty="0" smtClean="0"/>
              <a:t>mental health transformation programmes </a:t>
            </a:r>
            <a:r>
              <a:rPr lang="en-GB" sz="3200" dirty="0"/>
              <a:t>in </a:t>
            </a:r>
            <a:r>
              <a:rPr lang="en-GB" sz="3200" dirty="0" smtClean="0"/>
              <a:t>Thurrock</a:t>
            </a:r>
            <a:endParaRPr lang="en-GB" sz="3200" dirty="0"/>
          </a:p>
          <a:p>
            <a:pPr marL="0" indent="0">
              <a:buNone/>
            </a:pPr>
            <a:endParaRPr lang="en-GB" sz="3200" dirty="0" smtClean="0"/>
          </a:p>
          <a:p>
            <a:pPr marL="0" indent="0">
              <a:buNone/>
            </a:pPr>
            <a:r>
              <a:rPr lang="en-GB" sz="3200" dirty="0" smtClean="0"/>
              <a:t>The </a:t>
            </a:r>
            <a:r>
              <a:rPr lang="en-GB" sz="3200" dirty="0"/>
              <a:t>intention is for all </a:t>
            </a:r>
            <a:r>
              <a:rPr lang="en-GB" sz="3200" dirty="0" smtClean="0"/>
              <a:t>providers of mental health services </a:t>
            </a:r>
            <a:r>
              <a:rPr lang="en-GB" sz="3200" dirty="0"/>
              <a:t>to work together to provide a </a:t>
            </a:r>
            <a:r>
              <a:rPr lang="en-GB" sz="3200" dirty="0" smtClean="0"/>
              <a:t>consistent pathway </a:t>
            </a:r>
            <a:r>
              <a:rPr lang="en-GB" sz="3200" dirty="0"/>
              <a:t>with the following aims and benefits</a:t>
            </a:r>
            <a:r>
              <a:rPr lang="en-GB" sz="3200" dirty="0" smtClean="0"/>
              <a:t>;</a:t>
            </a:r>
          </a:p>
          <a:p>
            <a:pPr marL="0" indent="0">
              <a:buNone/>
            </a:pPr>
            <a:endParaRPr lang="en-GB" dirty="0"/>
          </a:p>
          <a:p>
            <a:endParaRPr lang="en-GB" dirty="0"/>
          </a:p>
        </p:txBody>
      </p:sp>
      <p:graphicFrame>
        <p:nvGraphicFramePr>
          <p:cNvPr id="4" name="Diagram 3"/>
          <p:cNvGraphicFramePr/>
          <p:nvPr>
            <p:extLst>
              <p:ext uri="{D42A27DB-BD31-4B8C-83A1-F6EECF244321}">
                <p14:modId xmlns:p14="http://schemas.microsoft.com/office/powerpoint/2010/main" val="2837884576"/>
              </p:ext>
            </p:extLst>
          </p:nvPr>
        </p:nvGraphicFramePr>
        <p:xfrm>
          <a:off x="972220" y="5796731"/>
          <a:ext cx="13825535"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3496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effectLst>
                  <a:outerShdw blurRad="38100" dist="38100" dir="2700000" algn="tl">
                    <a:srgbClr val="000000">
                      <a:alpha val="43137"/>
                    </a:srgbClr>
                  </a:outerShdw>
                </a:effectLst>
              </a:rPr>
              <a:t>Reasons for </a:t>
            </a:r>
            <a:r>
              <a:rPr lang="en-GB" b="1" dirty="0" smtClean="0">
                <a:effectLst>
                  <a:outerShdw blurRad="38100" dist="38100" dir="2700000" algn="tl">
                    <a:srgbClr val="000000">
                      <a:alpha val="43137"/>
                    </a:srgbClr>
                  </a:outerShdw>
                </a:effectLst>
              </a:rPr>
              <a:t>Change</a:t>
            </a:r>
            <a:endParaRPr lang="en-GB" b="1" dirty="0"/>
          </a:p>
        </p:txBody>
      </p:sp>
      <p:sp>
        <p:nvSpPr>
          <p:cNvPr id="3" name="Content Placeholder 2"/>
          <p:cNvSpPr>
            <a:spLocks noGrp="1"/>
          </p:cNvSpPr>
          <p:nvPr>
            <p:ph idx="1"/>
          </p:nvPr>
        </p:nvSpPr>
        <p:spPr>
          <a:xfrm>
            <a:off x="810101" y="2196331"/>
            <a:ext cx="14581823" cy="9060493"/>
          </a:xfrm>
        </p:spPr>
        <p:txBody>
          <a:bodyPr>
            <a:normAutofit/>
          </a:bodyPr>
          <a:lstStyle/>
          <a:p>
            <a:pPr marL="0" lvl="0" indent="0">
              <a:buNone/>
            </a:pPr>
            <a:r>
              <a:rPr lang="en-GB" sz="3200" dirty="0"/>
              <a:t>Mental health is </a:t>
            </a:r>
            <a:r>
              <a:rPr lang="en-GB" sz="3200" dirty="0" smtClean="0"/>
              <a:t>complicated </a:t>
            </a:r>
            <a:r>
              <a:rPr lang="en-GB" sz="3200" dirty="0"/>
              <a:t>and various health and social issues can contribute to ill health</a:t>
            </a:r>
            <a:r>
              <a:rPr lang="en-GB" sz="3200" dirty="0" smtClean="0"/>
              <a:t>.</a:t>
            </a:r>
          </a:p>
          <a:p>
            <a:pPr marL="0" lvl="0" indent="0">
              <a:buNone/>
            </a:pPr>
            <a:endParaRPr lang="en-GB" sz="3200" dirty="0"/>
          </a:p>
          <a:p>
            <a:pPr lvl="0"/>
            <a:r>
              <a:rPr lang="en-GB" sz="3200" dirty="0"/>
              <a:t>Individuals </a:t>
            </a:r>
            <a:r>
              <a:rPr lang="en-GB" sz="3200" dirty="0" smtClean="0"/>
              <a:t>are currently </a:t>
            </a:r>
            <a:r>
              <a:rPr lang="en-GB" sz="3200" dirty="0"/>
              <a:t>going to different </a:t>
            </a:r>
            <a:r>
              <a:rPr lang="en-GB" sz="3200" dirty="0" smtClean="0"/>
              <a:t>professionals to </a:t>
            </a:r>
            <a:r>
              <a:rPr lang="en-GB" sz="3200" dirty="0"/>
              <a:t>address </a:t>
            </a:r>
            <a:r>
              <a:rPr lang="en-GB" sz="3200" dirty="0" smtClean="0"/>
              <a:t>different needs such as emotional</a:t>
            </a:r>
            <a:r>
              <a:rPr lang="en-GB" sz="3200" dirty="0"/>
              <a:t>, social and </a:t>
            </a:r>
            <a:r>
              <a:rPr lang="en-GB" sz="3200" dirty="0" smtClean="0"/>
              <a:t>physical.</a:t>
            </a:r>
          </a:p>
          <a:p>
            <a:pPr lvl="0"/>
            <a:endParaRPr lang="en-GB" sz="3200" dirty="0"/>
          </a:p>
          <a:p>
            <a:pPr lvl="0"/>
            <a:r>
              <a:rPr lang="en-GB" sz="3200" dirty="0"/>
              <a:t>Those with </a:t>
            </a:r>
            <a:r>
              <a:rPr lang="en-GB" sz="3200" dirty="0" smtClean="0"/>
              <a:t>various </a:t>
            </a:r>
            <a:r>
              <a:rPr lang="en-GB" sz="3200" dirty="0"/>
              <a:t>issues can be passed around the system delaying treatment and </a:t>
            </a:r>
            <a:r>
              <a:rPr lang="en-GB" sz="3200" dirty="0" smtClean="0"/>
              <a:t>care</a:t>
            </a:r>
          </a:p>
          <a:p>
            <a:pPr lvl="0"/>
            <a:endParaRPr lang="en-GB" sz="3200" dirty="0"/>
          </a:p>
          <a:p>
            <a:pPr lvl="0"/>
            <a:r>
              <a:rPr lang="en-GB" sz="3200" dirty="0"/>
              <a:t>Current system is </a:t>
            </a:r>
            <a:r>
              <a:rPr lang="en-GB" sz="3200" dirty="0" smtClean="0"/>
              <a:t>disconnected and </a:t>
            </a:r>
            <a:r>
              <a:rPr lang="en-GB" sz="3200" dirty="0"/>
              <a:t>individuals are </a:t>
            </a:r>
            <a:r>
              <a:rPr lang="en-GB" sz="3200" dirty="0" smtClean="0"/>
              <a:t>asked </a:t>
            </a:r>
            <a:r>
              <a:rPr lang="en-GB" sz="3200" dirty="0"/>
              <a:t>to repeat themselves several </a:t>
            </a:r>
            <a:r>
              <a:rPr lang="en-GB" sz="3200" dirty="0" smtClean="0"/>
              <a:t>times to different professionals.</a:t>
            </a:r>
          </a:p>
          <a:p>
            <a:pPr lvl="0"/>
            <a:endParaRPr lang="en-GB" sz="3200" dirty="0" smtClean="0"/>
          </a:p>
          <a:p>
            <a:pPr lvl="0"/>
            <a:r>
              <a:rPr lang="en-GB" sz="3200" dirty="0" smtClean="0"/>
              <a:t>Delays in  treatment could make conditions worse</a:t>
            </a:r>
            <a:endParaRPr lang="en-GB" sz="3200" dirty="0"/>
          </a:p>
        </p:txBody>
      </p:sp>
    </p:spTree>
    <p:extLst>
      <p:ext uri="{BB962C8B-B14F-4D97-AF65-F5344CB8AC3E}">
        <p14:creationId xmlns:p14="http://schemas.microsoft.com/office/powerpoint/2010/main" val="3515205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effectLst>
                  <a:outerShdw blurRad="38100" dist="38100" dir="2700000" algn="tl">
                    <a:srgbClr val="000000">
                      <a:alpha val="43137"/>
                    </a:srgbClr>
                  </a:outerShdw>
                </a:effectLst>
              </a:rPr>
              <a:t>Why </a:t>
            </a:r>
            <a:r>
              <a:rPr lang="en-GB" b="1" dirty="0" smtClean="0">
                <a:effectLst>
                  <a:outerShdw blurRad="38100" dist="38100" dir="2700000" algn="tl">
                    <a:srgbClr val="000000">
                      <a:alpha val="43137"/>
                    </a:srgbClr>
                  </a:outerShdw>
                </a:effectLst>
              </a:rPr>
              <a:t>We Are Proposing </a:t>
            </a:r>
            <a:r>
              <a:rPr lang="en-GB" b="1" dirty="0">
                <a:effectLst>
                  <a:outerShdw blurRad="38100" dist="38100" dir="2700000" algn="tl">
                    <a:srgbClr val="000000">
                      <a:alpha val="43137"/>
                    </a:srgbClr>
                  </a:outerShdw>
                </a:effectLst>
              </a:rPr>
              <a:t>a </a:t>
            </a:r>
            <a:r>
              <a:rPr lang="en-GB" b="1" dirty="0" smtClean="0">
                <a:effectLst>
                  <a:outerShdw blurRad="38100" dist="38100" dir="2700000" algn="tl">
                    <a:srgbClr val="000000">
                      <a:alpha val="43137"/>
                    </a:srgbClr>
                  </a:outerShdw>
                </a:effectLst>
              </a:rPr>
              <a:t>New </a:t>
            </a:r>
            <a:r>
              <a:rPr lang="en-GB" b="1" dirty="0">
                <a:effectLst>
                  <a:outerShdw blurRad="38100" dist="38100" dir="2700000" algn="tl">
                    <a:srgbClr val="000000">
                      <a:alpha val="43137"/>
                    </a:srgbClr>
                  </a:outerShdw>
                </a:effectLst>
              </a:rPr>
              <a:t>M</a:t>
            </a:r>
            <a:r>
              <a:rPr lang="en-GB" b="1" dirty="0" smtClean="0">
                <a:effectLst>
                  <a:outerShdw blurRad="38100" dist="38100" dir="2700000" algn="tl">
                    <a:srgbClr val="000000">
                      <a:alpha val="43137"/>
                    </a:srgbClr>
                  </a:outerShdw>
                </a:effectLst>
              </a:rPr>
              <a:t>odel</a:t>
            </a:r>
            <a:endParaRPr lang="en-GB" dirty="0"/>
          </a:p>
        </p:txBody>
      </p:sp>
      <p:sp>
        <p:nvSpPr>
          <p:cNvPr id="3" name="Content Placeholder 2"/>
          <p:cNvSpPr>
            <a:spLocks noGrp="1"/>
          </p:cNvSpPr>
          <p:nvPr>
            <p:ph idx="1"/>
          </p:nvPr>
        </p:nvSpPr>
        <p:spPr>
          <a:xfrm>
            <a:off x="810101" y="2196331"/>
            <a:ext cx="14581823" cy="10009112"/>
          </a:xfrm>
        </p:spPr>
        <p:txBody>
          <a:bodyPr>
            <a:normAutofit/>
          </a:bodyPr>
          <a:lstStyle/>
          <a:p>
            <a:r>
              <a:rPr lang="en-GB" sz="3200" dirty="0"/>
              <a:t>Those </a:t>
            </a:r>
            <a:r>
              <a:rPr lang="en-GB" sz="3200" dirty="0" smtClean="0"/>
              <a:t>needing support </a:t>
            </a:r>
            <a:r>
              <a:rPr lang="en-GB" sz="3200" dirty="0"/>
              <a:t>are seen by the right person, at the right time and in the right place. </a:t>
            </a:r>
            <a:endParaRPr lang="en-GB" sz="3200" dirty="0" smtClean="0"/>
          </a:p>
          <a:p>
            <a:endParaRPr lang="en-GB" sz="3200" dirty="0" smtClean="0"/>
          </a:p>
          <a:p>
            <a:r>
              <a:rPr lang="en-GB" sz="3200" dirty="0"/>
              <a:t>All providers will work together to ensure all needs are </a:t>
            </a:r>
            <a:r>
              <a:rPr lang="en-GB" sz="3200" dirty="0" smtClean="0"/>
              <a:t>met</a:t>
            </a:r>
          </a:p>
          <a:p>
            <a:endParaRPr lang="en-GB" sz="3200" dirty="0"/>
          </a:p>
          <a:p>
            <a:r>
              <a:rPr lang="en-GB" sz="3200" dirty="0"/>
              <a:t>Early </a:t>
            </a:r>
            <a:r>
              <a:rPr lang="en-GB" sz="3200" dirty="0" smtClean="0"/>
              <a:t>Intervention </a:t>
            </a:r>
            <a:r>
              <a:rPr lang="en-GB" sz="3200" dirty="0"/>
              <a:t>and p</a:t>
            </a:r>
            <a:r>
              <a:rPr lang="en-GB" sz="3200" dirty="0" smtClean="0"/>
              <a:t>revention – Promoting good mental health and preventing poor mental health </a:t>
            </a:r>
          </a:p>
          <a:p>
            <a:endParaRPr lang="en-GB" sz="3200" dirty="0" smtClean="0"/>
          </a:p>
          <a:p>
            <a:r>
              <a:rPr lang="en-GB" sz="3200" dirty="0" smtClean="0"/>
              <a:t>Improving urgent and emergency care – crisis response and care</a:t>
            </a:r>
          </a:p>
          <a:p>
            <a:endParaRPr lang="en-GB" sz="3200" dirty="0" smtClean="0"/>
          </a:p>
          <a:p>
            <a:r>
              <a:rPr lang="en-GB" sz="3200" dirty="0"/>
              <a:t>Parity of esteem and care closer to </a:t>
            </a:r>
            <a:r>
              <a:rPr lang="en-GB" sz="3200" dirty="0" smtClean="0"/>
              <a:t>home – integrating social care, mental health, and physical health</a:t>
            </a:r>
          </a:p>
          <a:p>
            <a:endParaRPr lang="en-GB" sz="3200" dirty="0"/>
          </a:p>
          <a:p>
            <a:r>
              <a:rPr lang="en-GB" sz="3200" dirty="0" smtClean="0"/>
              <a:t>Waiting </a:t>
            </a:r>
            <a:r>
              <a:rPr lang="en-GB" sz="3200" dirty="0"/>
              <a:t>times </a:t>
            </a:r>
            <a:r>
              <a:rPr lang="en-GB" sz="3200" dirty="0" smtClean="0"/>
              <a:t>reduced</a:t>
            </a:r>
          </a:p>
          <a:p>
            <a:pPr marL="0" indent="0">
              <a:buNone/>
            </a:pPr>
            <a:endParaRPr lang="en-GB" sz="3200" dirty="0" smtClean="0"/>
          </a:p>
          <a:p>
            <a:pPr>
              <a:buFont typeface="Wingdings" panose="05000000000000000000" pitchFamily="2" charset="2"/>
              <a:buChar char="Ø"/>
            </a:pPr>
            <a:r>
              <a:rPr lang="en-GB" sz="3200" dirty="0"/>
              <a:t>More self help to assist individuals to manage their condition better </a:t>
            </a:r>
          </a:p>
        </p:txBody>
      </p:sp>
      <p:pic>
        <p:nvPicPr>
          <p:cNvPr id="4" name="Content Placeholder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89444" y="8317011"/>
            <a:ext cx="2570923" cy="2570923"/>
          </a:xfrm>
          <a:prstGeom prst="rect">
            <a:avLst/>
          </a:prstGeom>
        </p:spPr>
      </p:pic>
    </p:spTree>
    <p:extLst>
      <p:ext uri="{BB962C8B-B14F-4D97-AF65-F5344CB8AC3E}">
        <p14:creationId xmlns:p14="http://schemas.microsoft.com/office/powerpoint/2010/main" val="1463479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88785287"/>
              </p:ext>
            </p:extLst>
          </p:nvPr>
        </p:nvGraphicFramePr>
        <p:xfrm>
          <a:off x="756196" y="324123"/>
          <a:ext cx="14582775" cy="10657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own Arrow 5"/>
          <p:cNvSpPr/>
          <p:nvPr/>
        </p:nvSpPr>
        <p:spPr>
          <a:xfrm>
            <a:off x="7164908" y="10614782"/>
            <a:ext cx="1584176" cy="17346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en-GB" dirty="0">
              <a:solidFill>
                <a:prstClr val="white"/>
              </a:solidFill>
            </a:endParaRPr>
          </a:p>
        </p:txBody>
      </p:sp>
    </p:spTree>
    <p:extLst>
      <p:ext uri="{BB962C8B-B14F-4D97-AF65-F5344CB8AC3E}">
        <p14:creationId xmlns:p14="http://schemas.microsoft.com/office/powerpoint/2010/main" val="116625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5" name="Content Placeholder 4"/>
          <p:cNvSpPr>
            <a:spLocks noGrp="1"/>
          </p:cNvSpPr>
          <p:nvPr>
            <p:ph idx="1"/>
          </p:nvPr>
        </p:nvSpPr>
        <p:spPr/>
        <p:txBody>
          <a:bodyPr/>
          <a:lstStyle/>
          <a:p>
            <a:endParaRPr lang="en-GB" dirty="0"/>
          </a:p>
        </p:txBody>
      </p:sp>
      <p:graphicFrame>
        <p:nvGraphicFramePr>
          <p:cNvPr id="10" name="Diagram 9"/>
          <p:cNvGraphicFramePr/>
          <p:nvPr>
            <p:extLst>
              <p:ext uri="{D42A27DB-BD31-4B8C-83A1-F6EECF244321}">
                <p14:modId xmlns:p14="http://schemas.microsoft.com/office/powerpoint/2010/main" val="2564521872"/>
              </p:ext>
            </p:extLst>
          </p:nvPr>
        </p:nvGraphicFramePr>
        <p:xfrm>
          <a:off x="800605" y="540147"/>
          <a:ext cx="14645223" cy="12061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Down Arrow 11"/>
          <p:cNvSpPr/>
          <p:nvPr/>
        </p:nvSpPr>
        <p:spPr>
          <a:xfrm>
            <a:off x="6948884" y="8893075"/>
            <a:ext cx="2160240" cy="2304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en-GB" dirty="0">
              <a:solidFill>
                <a:prstClr val="white"/>
              </a:solidFill>
            </a:endParaRPr>
          </a:p>
        </p:txBody>
      </p:sp>
    </p:spTree>
    <p:extLst>
      <p:ext uri="{BB962C8B-B14F-4D97-AF65-F5344CB8AC3E}">
        <p14:creationId xmlns:p14="http://schemas.microsoft.com/office/powerpoint/2010/main" val="103783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13454573"/>
              </p:ext>
            </p:extLst>
          </p:nvPr>
        </p:nvGraphicFramePr>
        <p:xfrm>
          <a:off x="756196" y="612155"/>
          <a:ext cx="14582775" cy="10009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own Arrow 4"/>
          <p:cNvSpPr/>
          <p:nvPr/>
        </p:nvSpPr>
        <p:spPr>
          <a:xfrm>
            <a:off x="7020892" y="10657359"/>
            <a:ext cx="1872208" cy="18361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en-GB" dirty="0">
              <a:solidFill>
                <a:prstClr val="white"/>
              </a:solidFill>
            </a:endParaRPr>
          </a:p>
        </p:txBody>
      </p:sp>
    </p:spTree>
    <p:extLst>
      <p:ext uri="{BB962C8B-B14F-4D97-AF65-F5344CB8AC3E}">
        <p14:creationId xmlns:p14="http://schemas.microsoft.com/office/powerpoint/2010/main" val="3564731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pSp>
        <p:nvGrpSpPr>
          <p:cNvPr id="4" name="Group 3"/>
          <p:cNvGrpSpPr/>
          <p:nvPr/>
        </p:nvGrpSpPr>
        <p:grpSpPr>
          <a:xfrm>
            <a:off x="540173" y="396131"/>
            <a:ext cx="14905656" cy="10009112"/>
            <a:chOff x="5425744" y="176972"/>
            <a:chExt cx="10466915" cy="3891567"/>
          </a:xfrm>
        </p:grpSpPr>
        <p:sp>
          <p:nvSpPr>
            <p:cNvPr id="5" name="Rectangle 4"/>
            <p:cNvSpPr/>
            <p:nvPr/>
          </p:nvSpPr>
          <p:spPr>
            <a:xfrm rot="10800000" flipV="1">
              <a:off x="5578664" y="180106"/>
              <a:ext cx="10313406" cy="473920"/>
            </a:xfrm>
            <a:prstGeom prst="rect">
              <a:avLst/>
            </a:prstGeom>
            <a:scene3d>
              <a:camera prst="orthographicFront"/>
              <a:lightRig rig="threePt" dir="t">
                <a:rot lat="0" lon="0" rev="7500000"/>
              </a:lightRig>
            </a:scene3d>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Rectangle 5"/>
            <p:cNvSpPr/>
            <p:nvPr/>
          </p:nvSpPr>
          <p:spPr>
            <a:xfrm>
              <a:off x="5585770" y="654026"/>
              <a:ext cx="10306889" cy="3414513"/>
            </a:xfrm>
            <a:prstGeom prst="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7" name="Rectangle 6"/>
            <p:cNvSpPr/>
            <p:nvPr/>
          </p:nvSpPr>
          <p:spPr>
            <a:xfrm>
              <a:off x="5578664" y="657871"/>
              <a:ext cx="3497154" cy="3410668"/>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defTabSz="800100">
                <a:lnSpc>
                  <a:spcPct val="90000"/>
                </a:lnSpc>
                <a:spcBef>
                  <a:spcPct val="0"/>
                </a:spcBef>
                <a:spcAft>
                  <a:spcPct val="15000"/>
                </a:spcAft>
                <a:buFontTx/>
                <a:buChar char="••"/>
              </a:pPr>
              <a:r>
                <a:rPr lang="en-GB" sz="3600" dirty="0" smtClean="0">
                  <a:solidFill>
                    <a:prstClr val="black">
                      <a:hueOff val="0"/>
                      <a:satOff val="0"/>
                      <a:lumOff val="0"/>
                      <a:alphaOff val="0"/>
                    </a:prstClr>
                  </a:solidFill>
                </a:rPr>
                <a:t>Improving urgent and emergency care mental health – </a:t>
              </a:r>
              <a:r>
                <a:rPr lang="en-GB" sz="3600" b="1" dirty="0" smtClean="0">
                  <a:solidFill>
                    <a:prstClr val="black">
                      <a:hueOff val="0"/>
                      <a:satOff val="0"/>
                      <a:lumOff val="0"/>
                      <a:alphaOff val="0"/>
                    </a:prstClr>
                  </a:solidFill>
                </a:rPr>
                <a:t>crisis response and care.</a:t>
              </a:r>
              <a:endParaRPr lang="en-GB" sz="3600" dirty="0">
                <a:solidFill>
                  <a:prstClr val="black">
                    <a:hueOff val="0"/>
                    <a:satOff val="0"/>
                    <a:lumOff val="0"/>
                    <a:alphaOff val="0"/>
                  </a:prstClr>
                </a:solidFill>
              </a:endParaRPr>
            </a:p>
            <a:p>
              <a:pPr marL="171450" lvl="1" indent="-171450" defTabSz="800100">
                <a:lnSpc>
                  <a:spcPct val="90000"/>
                </a:lnSpc>
                <a:spcBef>
                  <a:spcPct val="0"/>
                </a:spcBef>
                <a:spcAft>
                  <a:spcPct val="15000"/>
                </a:spcAft>
                <a:buFontTx/>
                <a:buChar char="••"/>
              </a:pPr>
              <a:r>
                <a:rPr lang="en-GB" sz="3600" dirty="0" smtClean="0">
                  <a:solidFill>
                    <a:prstClr val="black">
                      <a:hueOff val="0"/>
                      <a:satOff val="0"/>
                      <a:lumOff val="0"/>
                      <a:alphaOff val="0"/>
                    </a:prstClr>
                  </a:solidFill>
                </a:rPr>
                <a:t>Integrating social care, mental health and physical health – </a:t>
              </a:r>
              <a:r>
                <a:rPr lang="en-GB" sz="3600" b="1" dirty="0" smtClean="0">
                  <a:solidFill>
                    <a:prstClr val="black">
                      <a:hueOff val="0"/>
                      <a:satOff val="0"/>
                      <a:lumOff val="0"/>
                      <a:alphaOff val="0"/>
                    </a:prstClr>
                  </a:solidFill>
                </a:rPr>
                <a:t>parity of esteem and care closer to home.</a:t>
              </a:r>
              <a:endParaRPr lang="en-GB" sz="3600" dirty="0">
                <a:solidFill>
                  <a:prstClr val="black">
                    <a:hueOff val="0"/>
                    <a:satOff val="0"/>
                    <a:lumOff val="0"/>
                    <a:alphaOff val="0"/>
                  </a:prstClr>
                </a:solidFill>
              </a:endParaRPr>
            </a:p>
            <a:p>
              <a:pPr marL="171450" lvl="1" indent="-171450" defTabSz="800100">
                <a:lnSpc>
                  <a:spcPct val="90000"/>
                </a:lnSpc>
                <a:spcBef>
                  <a:spcPct val="0"/>
                </a:spcBef>
                <a:spcAft>
                  <a:spcPct val="15000"/>
                </a:spcAft>
                <a:buFontTx/>
                <a:buChar char="••"/>
              </a:pPr>
              <a:r>
                <a:rPr lang="en-GB" sz="3600" dirty="0" smtClean="0">
                  <a:solidFill>
                    <a:prstClr val="black">
                      <a:hueOff val="0"/>
                      <a:satOff val="0"/>
                      <a:lumOff val="0"/>
                      <a:alphaOff val="0"/>
                    </a:prstClr>
                  </a:solidFill>
                </a:rPr>
                <a:t>Promoting good mental health and preventing poor mental health – </a:t>
              </a:r>
              <a:r>
                <a:rPr lang="en-GB" sz="3600" b="1" dirty="0" smtClean="0">
                  <a:solidFill>
                    <a:prstClr val="black">
                      <a:hueOff val="0"/>
                      <a:satOff val="0"/>
                      <a:lumOff val="0"/>
                      <a:alphaOff val="0"/>
                    </a:prstClr>
                  </a:solidFill>
                </a:rPr>
                <a:t>early intervention and prevention</a:t>
              </a:r>
              <a:r>
                <a:rPr lang="en-GB" sz="1800" b="1" dirty="0" smtClean="0">
                  <a:solidFill>
                    <a:prstClr val="black">
                      <a:hueOff val="0"/>
                      <a:satOff val="0"/>
                      <a:lumOff val="0"/>
                      <a:alphaOff val="0"/>
                    </a:prstClr>
                  </a:solidFill>
                </a:rPr>
                <a:t>.</a:t>
              </a:r>
              <a:endParaRPr lang="en-GB" sz="1800" dirty="0">
                <a:solidFill>
                  <a:prstClr val="black">
                    <a:hueOff val="0"/>
                    <a:satOff val="0"/>
                    <a:lumOff val="0"/>
                    <a:alphaOff val="0"/>
                  </a:prstClr>
                </a:solidFill>
              </a:endParaRPr>
            </a:p>
          </p:txBody>
        </p:sp>
        <p:pic>
          <p:nvPicPr>
            <p:cNvPr id="8" name="Picture 2"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6797" y="727304"/>
              <a:ext cx="6759513" cy="325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5425744" y="176972"/>
              <a:ext cx="10466338" cy="477054"/>
            </a:xfrm>
            <a:prstGeom prst="rect">
              <a:avLst/>
            </a:prstGeom>
          </p:spPr>
          <p:txBody>
            <a:bodyPr wrap="square">
              <a:spAutoFit/>
            </a:bodyPr>
            <a:lstStyle/>
            <a:p>
              <a:pPr algn="ctr" defTabSz="1280160"/>
              <a:r>
                <a:rPr lang="en-GB" dirty="0" smtClean="0">
                  <a:solidFill>
                    <a:prstClr val="white"/>
                  </a:solidFill>
                </a:rPr>
                <a:t>Local Vision</a:t>
              </a:r>
              <a:endParaRPr lang="en-GB" dirty="0">
                <a:solidFill>
                  <a:prstClr val="white"/>
                </a:solidFill>
              </a:endParaRPr>
            </a:p>
          </p:txBody>
        </p:sp>
      </p:grpSp>
      <p:sp>
        <p:nvSpPr>
          <p:cNvPr id="13" name="Down Arrow 12"/>
          <p:cNvSpPr/>
          <p:nvPr/>
        </p:nvSpPr>
        <p:spPr>
          <a:xfrm>
            <a:off x="6832052" y="10405243"/>
            <a:ext cx="2304256" cy="208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80160"/>
            <a:endParaRPr lang="en-GB" dirty="0">
              <a:solidFill>
                <a:prstClr val="white"/>
              </a:solidFill>
            </a:endParaRPr>
          </a:p>
        </p:txBody>
      </p:sp>
    </p:spTree>
    <p:extLst>
      <p:ext uri="{BB962C8B-B14F-4D97-AF65-F5344CB8AC3E}">
        <p14:creationId xmlns:p14="http://schemas.microsoft.com/office/powerpoint/2010/main" val="3596717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2386</TotalTime>
  <Words>1453</Words>
  <Application>Microsoft Office PowerPoint</Application>
  <PresentationFormat>Custom</PresentationFormat>
  <Paragraphs>151</Paragraphs>
  <Slides>14</Slides>
  <Notes>13</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1_Office Theme</vt:lpstr>
      <vt:lpstr>Thurrock Enhanced Primary Care Model Working in Partnership</vt:lpstr>
      <vt:lpstr>Agenda</vt:lpstr>
      <vt:lpstr>Aims and Objectives</vt:lpstr>
      <vt:lpstr>Reasons for Change</vt:lpstr>
      <vt:lpstr>Why We Are Proposing a New Model</vt:lpstr>
      <vt:lpstr>PowerPoint Presentation</vt:lpstr>
      <vt:lpstr>PowerPoint Presentation</vt:lpstr>
      <vt:lpstr>PowerPoint Presentation</vt:lpstr>
      <vt:lpstr>PowerPoint Presentation</vt:lpstr>
      <vt:lpstr>Thurrock Enhanced Primary Care Team</vt:lpstr>
      <vt:lpstr>PowerPoint Presentation</vt:lpstr>
      <vt:lpstr>IPCMH Future Model - Thurrock Locality Governance</vt:lpstr>
      <vt:lpstr>Group Work Discussion</vt:lpstr>
      <vt:lpstr>           </vt:lpstr>
    </vt:vector>
  </TitlesOfParts>
  <Company>SEPT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Hixon James (R1L) Essex Partnership</dc:creator>
  <cp:lastModifiedBy>Pitt Joanne (R1L) Essex Partnership</cp:lastModifiedBy>
  <cp:revision>109</cp:revision>
  <cp:lastPrinted>2019-06-26T06:35:39Z</cp:lastPrinted>
  <dcterms:created xsi:type="dcterms:W3CDTF">2019-02-18T09:25:08Z</dcterms:created>
  <dcterms:modified xsi:type="dcterms:W3CDTF">2019-06-26T09:13:36Z</dcterms:modified>
</cp:coreProperties>
</file>