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9" r:id="rId3"/>
    <p:sldId id="272" r:id="rId4"/>
    <p:sldId id="261" r:id="rId5"/>
    <p:sldId id="260" r:id="rId6"/>
    <p:sldId id="274" r:id="rId7"/>
    <p:sldId id="286" r:id="rId8"/>
    <p:sldId id="273" r:id="rId9"/>
    <p:sldId id="281" r:id="rId10"/>
    <p:sldId id="280" r:id="rId11"/>
    <p:sldId id="275" r:id="rId12"/>
    <p:sldId id="285" r:id="rId13"/>
    <p:sldId id="282" r:id="rId14"/>
    <p:sldId id="283" r:id="rId15"/>
    <p:sldId id="284" r:id="rId16"/>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8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206" autoAdjust="0"/>
  </p:normalViewPr>
  <p:slideViewPr>
    <p:cSldViewPr>
      <p:cViewPr>
        <p:scale>
          <a:sx n="100" d="100"/>
          <a:sy n="100" d="100"/>
        </p:scale>
        <p:origin x="-1950"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014" cy="49538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33505" y="1"/>
            <a:ext cx="2934014" cy="495380"/>
          </a:xfrm>
          <a:prstGeom prst="rect">
            <a:avLst/>
          </a:prstGeom>
        </p:spPr>
        <p:txBody>
          <a:bodyPr vert="horz" lIns="91440" tIns="45720" rIns="91440" bIns="45720" rtlCol="0"/>
          <a:lstStyle>
            <a:lvl1pPr algn="r">
              <a:defRPr sz="1200"/>
            </a:lvl1pPr>
          </a:lstStyle>
          <a:p>
            <a:fld id="{1BE63D29-2357-4F53-9ECA-866614EC108E}" type="datetimeFigureOut">
              <a:rPr lang="en-GB" smtClean="0"/>
              <a:t>15/02/2018</a:t>
            </a:fld>
            <a:endParaRPr lang="en-GB" dirty="0"/>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594" y="4705310"/>
            <a:ext cx="5415912" cy="445841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028"/>
            <a:ext cx="2934014" cy="49537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33505" y="9409028"/>
            <a:ext cx="2934014" cy="495379"/>
          </a:xfrm>
          <a:prstGeom prst="rect">
            <a:avLst/>
          </a:prstGeom>
        </p:spPr>
        <p:txBody>
          <a:bodyPr vert="horz" lIns="91440" tIns="45720" rIns="91440" bIns="45720" rtlCol="0" anchor="b"/>
          <a:lstStyle>
            <a:lvl1pPr algn="r">
              <a:defRPr sz="1200"/>
            </a:lvl1pPr>
          </a:lstStyle>
          <a:p>
            <a:fld id="{0ED7830C-496A-45A5-8F5C-EA192CFBD4C9}" type="slidenum">
              <a:rPr lang="en-GB" smtClean="0"/>
              <a:t>‹#›</a:t>
            </a:fld>
            <a:endParaRPr lang="en-GB" dirty="0"/>
          </a:p>
        </p:txBody>
      </p:sp>
    </p:spTree>
    <p:extLst>
      <p:ext uri="{BB962C8B-B14F-4D97-AF65-F5344CB8AC3E}">
        <p14:creationId xmlns:p14="http://schemas.microsoft.com/office/powerpoint/2010/main" val="262863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195082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09538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309551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59654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099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331529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90729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72618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372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40389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BC025-4802-4149-A2F4-62BB8E4FCB3F}" type="datetimeFigureOut">
              <a:rPr lang="en-GB" smtClean="0"/>
              <a:t>15/02/2018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67264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BC025-4802-4149-A2F4-62BB8E4FCB3F}" type="datetimeFigureOut">
              <a:rPr lang="en-GB" smtClean="0"/>
              <a:t>15/02/2018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78D04-AB6D-4620-8FA5-D0ED506E6624}" type="slidenum">
              <a:rPr lang="en-GB" smtClean="0"/>
              <a:t>‹#›</a:t>
            </a:fld>
            <a:endParaRPr lang="en-GB" dirty="0"/>
          </a:p>
        </p:txBody>
      </p:sp>
    </p:spTree>
    <p:extLst>
      <p:ext uri="{BB962C8B-B14F-4D97-AF65-F5344CB8AC3E}">
        <p14:creationId xmlns:p14="http://schemas.microsoft.com/office/powerpoint/2010/main" val="152959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saturner@thurrock.gov.uk"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hyperlink" Target="mailto:ikennard@thurrock.gov.uk"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hyperlink" Target="mailto:ian@thurrockcoalition.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cwilson@tuhrrock.gov.uk"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Rectangle 1"/>
          <p:cNvSpPr/>
          <p:nvPr/>
        </p:nvSpPr>
        <p:spPr>
          <a:xfrm>
            <a:off x="0" y="908720"/>
            <a:ext cx="9144000" cy="4385816"/>
          </a:xfrm>
          <a:prstGeom prst="rect">
            <a:avLst/>
          </a:prstGeom>
        </p:spPr>
        <p:txBody>
          <a:bodyPr wrap="square">
            <a:spAutoFit/>
          </a:bodyPr>
          <a:lstStyle/>
          <a:p>
            <a:pPr algn="ctr">
              <a:spcAft>
                <a:spcPts val="600"/>
              </a:spcAft>
            </a:pPr>
            <a:endParaRPr lang="en-GB" sz="4000" b="1" dirty="0" smtClean="0"/>
          </a:p>
          <a:p>
            <a:pPr algn="ctr">
              <a:spcAft>
                <a:spcPts val="600"/>
              </a:spcAft>
            </a:pPr>
            <a:endParaRPr lang="en-GB" sz="4000" b="1" dirty="0"/>
          </a:p>
          <a:p>
            <a:pPr algn="ctr">
              <a:spcAft>
                <a:spcPts val="600"/>
              </a:spcAft>
            </a:pPr>
            <a:r>
              <a:rPr lang="en-GB" sz="4000" b="1" dirty="0" smtClean="0"/>
              <a:t>Direct </a:t>
            </a:r>
            <a:r>
              <a:rPr lang="en-GB" sz="4000" b="1" dirty="0"/>
              <a:t>Payments Engagement Group (DPEG</a:t>
            </a:r>
            <a:r>
              <a:rPr lang="en-GB" sz="4000" b="1" dirty="0" smtClean="0"/>
              <a:t>) – Financial Pressures</a:t>
            </a:r>
            <a:endParaRPr lang="en-GB" sz="4000" b="1" dirty="0"/>
          </a:p>
          <a:p>
            <a:pPr>
              <a:spcAft>
                <a:spcPts val="600"/>
              </a:spcAft>
            </a:pPr>
            <a:endParaRPr lang="en-GB" sz="1600" dirty="0"/>
          </a:p>
          <a:p>
            <a:pPr>
              <a:spcAft>
                <a:spcPts val="600"/>
              </a:spcAft>
            </a:pPr>
            <a:endParaRPr lang="en-GB" sz="1600" dirty="0"/>
          </a:p>
          <a:p>
            <a:pPr>
              <a:spcAft>
                <a:spcPts val="600"/>
              </a:spcAft>
            </a:pPr>
            <a:endParaRPr lang="en-GB" sz="1600" dirty="0"/>
          </a:p>
          <a:p>
            <a:pPr>
              <a:spcAft>
                <a:spcPts val="600"/>
              </a:spcAft>
            </a:pPr>
            <a:endParaRPr lang="en-GB" b="1" dirty="0" smtClean="0"/>
          </a:p>
          <a:p>
            <a:pPr>
              <a:spcAft>
                <a:spcPts val="600"/>
              </a:spcAft>
            </a:pPr>
            <a:endParaRPr lang="en-GB" b="1" dirty="0"/>
          </a:p>
        </p:txBody>
      </p:sp>
    </p:spTree>
    <p:extLst>
      <p:ext uri="{BB962C8B-B14F-4D97-AF65-F5344CB8AC3E}">
        <p14:creationId xmlns:p14="http://schemas.microsoft.com/office/powerpoint/2010/main" val="23651897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Financial Pressures</a:t>
            </a: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7" name="TextBox 6"/>
          <p:cNvSpPr txBox="1"/>
          <p:nvPr/>
        </p:nvSpPr>
        <p:spPr>
          <a:xfrm>
            <a:off x="179512" y="1468398"/>
            <a:ext cx="3816424" cy="338554"/>
          </a:xfrm>
          <a:prstGeom prst="rect">
            <a:avLst/>
          </a:prstGeom>
          <a:noFill/>
        </p:spPr>
        <p:txBody>
          <a:bodyPr wrap="square" rtlCol="0">
            <a:spAutoFit/>
          </a:bodyPr>
          <a:lstStyle/>
          <a:p>
            <a:r>
              <a:rPr lang="en-GB" sz="1600" b="1" dirty="0"/>
              <a:t>5</a:t>
            </a:r>
            <a:r>
              <a:rPr lang="en-GB" sz="1600" b="1" dirty="0" smtClean="0"/>
              <a:t>. What Happens Next:</a:t>
            </a:r>
            <a:endParaRPr lang="en-GB" sz="1600" b="1" dirty="0"/>
          </a:p>
        </p:txBody>
      </p:sp>
      <p:sp>
        <p:nvSpPr>
          <p:cNvPr id="10" name="TextBox 9"/>
          <p:cNvSpPr txBox="1"/>
          <p:nvPr/>
        </p:nvSpPr>
        <p:spPr>
          <a:xfrm>
            <a:off x="160462" y="1988840"/>
            <a:ext cx="7344816"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Start the fee setting process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Engage with providers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Look at what other Local Authorities are doing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Work with the Finance Team to look at what money we have available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Set a new fee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Write a report so the fee can be agreed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Inform providers and ask for their feedback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Inform </a:t>
            </a:r>
            <a:r>
              <a:rPr lang="en-GB" dirty="0" smtClean="0"/>
              <a:t>DPEG </a:t>
            </a:r>
            <a:r>
              <a:rPr lang="en-GB" dirty="0" smtClean="0"/>
              <a:t>of the outcome and the proposed increase to fees </a:t>
            </a:r>
            <a:endParaRPr lang="en-GB" dirty="0"/>
          </a:p>
        </p:txBody>
      </p:sp>
      <p:pic>
        <p:nvPicPr>
          <p:cNvPr id="3078" name="Picture 6" descr="C:\Users\ikennard\AppData\Local\Microsoft\Windows\Temporary Internet Files\Content.IE5\7UBQ6RKS\Muneco_dorado_organigrama_9805192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798" y="4116388"/>
            <a:ext cx="2179637" cy="217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31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500"/>
                                        <p:tgtEl>
                                          <p:spTgt spid="10">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500"/>
                                        <p:tgtEl>
                                          <p:spTgt spid="10">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2500"/>
                                        <p:tgtEl>
                                          <p:spTgt spid="10">
                                            <p:txEl>
                                              <p:pRg st="4" end="4"/>
                                            </p:txEl>
                                          </p:spTgt>
                                        </p:tgtEl>
                                      </p:cBhvr>
                                    </p:animEffect>
                                  </p:childTnLst>
                                </p:cTn>
                              </p:par>
                            </p:childTnLst>
                          </p:cTn>
                        </p:par>
                        <p:par>
                          <p:cTn id="16" fill="hold">
                            <p:stCondLst>
                              <p:cond delay="8500"/>
                            </p:stCondLst>
                            <p:childTnLst>
                              <p:par>
                                <p:cTn id="17" presetID="10" presetClass="entr" presetSubtype="0" fill="hold" nodeType="after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2500"/>
                                        <p:tgtEl>
                                          <p:spTgt spid="10">
                                            <p:txEl>
                                              <p:pRg st="6" end="6"/>
                                            </p:txEl>
                                          </p:spTgt>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animEffect transition="in" filter="fade">
                                      <p:cBhvr>
                                        <p:cTn id="23" dur="2500"/>
                                        <p:tgtEl>
                                          <p:spTgt spid="10">
                                            <p:txEl>
                                              <p:pRg st="8" end="8"/>
                                            </p:txEl>
                                          </p:spTgt>
                                        </p:tgtEl>
                                      </p:cBhvr>
                                    </p:animEffect>
                                  </p:childTnLst>
                                </p:cTn>
                              </p:par>
                            </p:childTnLst>
                          </p:cTn>
                        </p:par>
                        <p:par>
                          <p:cTn id="24" fill="hold">
                            <p:stCondLst>
                              <p:cond delay="13500"/>
                            </p:stCondLst>
                            <p:childTnLst>
                              <p:par>
                                <p:cTn id="25" presetID="10" presetClass="entr" presetSubtype="0" fill="hold" nodeType="after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fade">
                                      <p:cBhvr>
                                        <p:cTn id="27" dur="2500"/>
                                        <p:tgtEl>
                                          <p:spTgt spid="10">
                                            <p:txEl>
                                              <p:pRg st="10" end="10"/>
                                            </p:txEl>
                                          </p:spTgt>
                                        </p:tgtEl>
                                      </p:cBhvr>
                                    </p:animEffect>
                                  </p:childTnLst>
                                </p:cTn>
                              </p:par>
                            </p:childTnLst>
                          </p:cTn>
                        </p:par>
                        <p:par>
                          <p:cTn id="28" fill="hold">
                            <p:stCondLst>
                              <p:cond delay="16000"/>
                            </p:stCondLst>
                            <p:childTnLst>
                              <p:par>
                                <p:cTn id="29" presetID="10" presetClass="entr" presetSubtype="0" fill="hold" nodeType="after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animEffect transition="in" filter="fade">
                                      <p:cBhvr>
                                        <p:cTn id="31" dur="2500"/>
                                        <p:tgtEl>
                                          <p:spTgt spid="10">
                                            <p:txEl>
                                              <p:pRg st="12" end="12"/>
                                            </p:txEl>
                                          </p:spTgt>
                                        </p:tgtEl>
                                      </p:cBhvr>
                                    </p:animEffect>
                                  </p:childTnLst>
                                </p:cTn>
                              </p:par>
                            </p:childTnLst>
                          </p:cTn>
                        </p:par>
                        <p:par>
                          <p:cTn id="32" fill="hold">
                            <p:stCondLst>
                              <p:cond delay="18500"/>
                            </p:stCondLst>
                            <p:childTnLst>
                              <p:par>
                                <p:cTn id="33" presetID="10" presetClass="entr" presetSubtype="0" fill="hold" nodeType="afterEffect">
                                  <p:stCondLst>
                                    <p:cond delay="0"/>
                                  </p:stCondLst>
                                  <p:childTnLst>
                                    <p:set>
                                      <p:cBhvr>
                                        <p:cTn id="34" dur="1" fill="hold">
                                          <p:stCondLst>
                                            <p:cond delay="0"/>
                                          </p:stCondLst>
                                        </p:cTn>
                                        <p:tgtEl>
                                          <p:spTgt spid="10">
                                            <p:txEl>
                                              <p:pRg st="14" end="14"/>
                                            </p:txEl>
                                          </p:spTgt>
                                        </p:tgtEl>
                                        <p:attrNameLst>
                                          <p:attrName>style.visibility</p:attrName>
                                        </p:attrNameLst>
                                      </p:cBhvr>
                                      <p:to>
                                        <p:strVal val="visible"/>
                                      </p:to>
                                    </p:set>
                                    <p:animEffect transition="in" filter="fade">
                                      <p:cBhvr>
                                        <p:cTn id="35" dur="2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Market Position Statement</a:t>
            </a:r>
            <a:endParaRPr lang="en-GB" sz="20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TextBox 1"/>
          <p:cNvSpPr txBox="1"/>
          <p:nvPr/>
        </p:nvSpPr>
        <p:spPr>
          <a:xfrm>
            <a:off x="395536" y="1628800"/>
            <a:ext cx="8136904" cy="2677656"/>
          </a:xfrm>
          <a:prstGeom prst="rect">
            <a:avLst/>
          </a:prstGeom>
          <a:noFill/>
        </p:spPr>
        <p:txBody>
          <a:bodyPr wrap="square" rtlCol="0">
            <a:spAutoFit/>
          </a:bodyPr>
          <a:lstStyle/>
          <a:p>
            <a:endParaRPr lang="en-GB" sz="1600" dirty="0" smtClean="0"/>
          </a:p>
          <a:p>
            <a:pPr algn="ctr"/>
            <a:endParaRPr lang="en-GB" sz="4000" b="1" dirty="0" smtClean="0"/>
          </a:p>
          <a:p>
            <a:pPr algn="ctr"/>
            <a:r>
              <a:rPr lang="en-GB" sz="4000" b="1" dirty="0" smtClean="0"/>
              <a:t>Market Shaping &amp; The Market Position Statement</a:t>
            </a:r>
            <a:endParaRPr lang="en-GB" sz="4000" b="1" dirty="0"/>
          </a:p>
          <a:p>
            <a:endParaRPr lang="en-GB" sz="1600" dirty="0" smtClean="0"/>
          </a:p>
          <a:p>
            <a:pPr marL="285750" indent="-285750">
              <a:buFont typeface="Arial" panose="020B0604020202020204" pitchFamily="34" charset="0"/>
              <a:buChar char="•"/>
            </a:pPr>
            <a:endParaRPr lang="en-GB" sz="1600" dirty="0"/>
          </a:p>
        </p:txBody>
      </p:sp>
      <p:sp>
        <p:nvSpPr>
          <p:cNvPr id="8" name="TextBox 7"/>
          <p:cNvSpPr txBox="1"/>
          <p:nvPr/>
        </p:nvSpPr>
        <p:spPr>
          <a:xfrm>
            <a:off x="251520" y="5229200"/>
            <a:ext cx="8551168" cy="923330"/>
          </a:xfrm>
          <a:prstGeom prst="rect">
            <a:avLst/>
          </a:prstGeom>
          <a:noFill/>
        </p:spPr>
        <p:txBody>
          <a:bodyPr wrap="square" rtlCol="0">
            <a:spAutoFit/>
          </a:bodyPr>
          <a:lstStyle/>
          <a:p>
            <a:r>
              <a:rPr lang="en-GB" dirty="0" smtClean="0"/>
              <a:t>Sarah Turner| Thurrock Council -  Joint Commissioning Officer - Operations|</a:t>
            </a:r>
          </a:p>
          <a:p>
            <a:r>
              <a:rPr lang="en-GB" dirty="0" smtClean="0"/>
              <a:t>Tel: 01375 652857 Ext: 64561</a:t>
            </a:r>
          </a:p>
          <a:p>
            <a:r>
              <a:rPr lang="en-GB" dirty="0" smtClean="0"/>
              <a:t>Email: </a:t>
            </a:r>
            <a:r>
              <a:rPr lang="en-GB" dirty="0" smtClean="0">
                <a:hlinkClick r:id="rId3"/>
              </a:rPr>
              <a:t>saturner@thurrock.gov.uk</a:t>
            </a:r>
            <a:r>
              <a:rPr lang="en-GB" dirty="0" smtClean="0"/>
              <a:t> </a:t>
            </a:r>
            <a:endParaRPr lang="en-GB" dirty="0"/>
          </a:p>
        </p:txBody>
      </p:sp>
    </p:spTree>
    <p:extLst>
      <p:ext uri="{BB962C8B-B14F-4D97-AF65-F5344CB8AC3E}">
        <p14:creationId xmlns:p14="http://schemas.microsoft.com/office/powerpoint/2010/main" val="35436653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Market Shaping</a:t>
            </a:r>
            <a:endParaRPr lang="en-GB" sz="20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TextBox 1"/>
          <p:cNvSpPr txBox="1"/>
          <p:nvPr/>
        </p:nvSpPr>
        <p:spPr>
          <a:xfrm>
            <a:off x="323528" y="1484784"/>
            <a:ext cx="6729567" cy="1723549"/>
          </a:xfrm>
          <a:prstGeom prst="rect">
            <a:avLst/>
          </a:prstGeom>
          <a:noFill/>
        </p:spPr>
        <p:txBody>
          <a:bodyPr wrap="square" rtlCol="0">
            <a:spAutoFit/>
          </a:bodyPr>
          <a:lstStyle/>
          <a:p>
            <a:r>
              <a:rPr lang="en-GB" b="1" dirty="0"/>
              <a:t>What is Market Shaping</a:t>
            </a:r>
            <a:r>
              <a:rPr lang="en-GB" b="1" dirty="0" smtClean="0"/>
              <a:t>?</a:t>
            </a:r>
          </a:p>
          <a:p>
            <a:endParaRPr lang="en-GB" sz="1600" dirty="0"/>
          </a:p>
          <a:p>
            <a:pPr algn="just"/>
            <a:r>
              <a:rPr lang="en-GB" dirty="0"/>
              <a:t>The way in which a council looks at what people's care and support needs are in the local area, considers what care and support services are available in that area, and works out where the gaps are and how they can be filled. </a:t>
            </a:r>
            <a:endParaRPr lang="en-GB" dirty="0" smtClean="0"/>
          </a:p>
        </p:txBody>
      </p:sp>
      <p:sp>
        <p:nvSpPr>
          <p:cNvPr id="3" name="TextBox 2"/>
          <p:cNvSpPr txBox="1"/>
          <p:nvPr/>
        </p:nvSpPr>
        <p:spPr>
          <a:xfrm>
            <a:off x="2627784" y="4119048"/>
            <a:ext cx="6032401" cy="1477328"/>
          </a:xfrm>
          <a:prstGeom prst="rect">
            <a:avLst/>
          </a:prstGeom>
          <a:noFill/>
        </p:spPr>
        <p:txBody>
          <a:bodyPr wrap="square" rtlCol="0">
            <a:spAutoFit/>
          </a:bodyPr>
          <a:lstStyle/>
          <a:p>
            <a:pPr algn="just"/>
            <a:r>
              <a:rPr lang="en-GB" dirty="0"/>
              <a:t>The aim is to make sure that people can find care and support that meets their needs, and that a variety of options are available to suit people's individual circumstances and preferences.</a:t>
            </a:r>
          </a:p>
          <a:p>
            <a:pPr algn="just"/>
            <a:endParaRPr lang="en-GB" dirty="0"/>
          </a:p>
        </p:txBody>
      </p:sp>
      <p:pic>
        <p:nvPicPr>
          <p:cNvPr id="1026" name="Picture 2" descr="C:\Users\ikennard\AppData\Local\Microsoft\Windows\Temporary Internet Files\Content.IE5\90U228LL\marketing-mix-fou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095" y="1628800"/>
            <a:ext cx="2090905" cy="2060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kennard\AppData\Local\Microsoft\Windows\Temporary Internet Files\Content.IE5\90U228LL\search-engine-ch[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0506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86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4500"/>
                            </p:stCondLst>
                            <p:childTnLst>
                              <p:par>
                                <p:cTn id="13" presetID="10" presetClass="entr" presetSubtype="0" fill="hold" nodeType="afterEffect">
                                  <p:stCondLst>
                                    <p:cond delay="2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Market Position Statement</a:t>
            </a:r>
            <a:endParaRPr lang="en-GB" sz="20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TextBox 1"/>
          <p:cNvSpPr txBox="1"/>
          <p:nvPr/>
        </p:nvSpPr>
        <p:spPr>
          <a:xfrm>
            <a:off x="251520" y="1412775"/>
            <a:ext cx="4824536" cy="646331"/>
          </a:xfrm>
          <a:prstGeom prst="rect">
            <a:avLst/>
          </a:prstGeom>
          <a:noFill/>
        </p:spPr>
        <p:txBody>
          <a:bodyPr wrap="square" rtlCol="0">
            <a:spAutoFit/>
          </a:bodyPr>
          <a:lstStyle/>
          <a:p>
            <a:r>
              <a:rPr lang="en-GB" b="1" dirty="0"/>
              <a:t>What is a Market Position Statement?</a:t>
            </a:r>
          </a:p>
          <a:p>
            <a:endParaRPr lang="en-GB" dirty="0" smtClean="0"/>
          </a:p>
        </p:txBody>
      </p:sp>
      <p:sp>
        <p:nvSpPr>
          <p:cNvPr id="3" name="TextBox 2"/>
          <p:cNvSpPr txBox="1"/>
          <p:nvPr/>
        </p:nvSpPr>
        <p:spPr>
          <a:xfrm>
            <a:off x="71500" y="4653136"/>
            <a:ext cx="6084676" cy="1477328"/>
          </a:xfrm>
          <a:prstGeom prst="rect">
            <a:avLst/>
          </a:prstGeom>
          <a:noFill/>
        </p:spPr>
        <p:txBody>
          <a:bodyPr wrap="square" rtlCol="0">
            <a:spAutoFit/>
          </a:bodyPr>
          <a:lstStyle/>
          <a:p>
            <a:pPr algn="just"/>
            <a:r>
              <a:rPr lang="en-GB" dirty="0"/>
              <a:t>We want to make sure that the Market Position Statement details the outcomes that people feel are important, how these are being achieved at the moment and what services and support is missing.</a:t>
            </a:r>
          </a:p>
          <a:p>
            <a:endParaRPr lang="en-GB" dirty="0"/>
          </a:p>
        </p:txBody>
      </p:sp>
      <p:sp>
        <p:nvSpPr>
          <p:cNvPr id="4" name="TextBox 3"/>
          <p:cNvSpPr txBox="1"/>
          <p:nvPr/>
        </p:nvSpPr>
        <p:spPr>
          <a:xfrm>
            <a:off x="2123728" y="2098838"/>
            <a:ext cx="6907857" cy="1477328"/>
          </a:xfrm>
          <a:prstGeom prst="rect">
            <a:avLst/>
          </a:prstGeom>
          <a:noFill/>
        </p:spPr>
        <p:txBody>
          <a:bodyPr wrap="square" rtlCol="0">
            <a:spAutoFit/>
          </a:bodyPr>
          <a:lstStyle/>
          <a:p>
            <a:pPr algn="just"/>
            <a:r>
              <a:rPr lang="en-GB" dirty="0"/>
              <a:t>The main aim of a Market Position Statement is to encourage commissioners, people who use services, carers and provider organizations to work together to explain what care service and support is needed in Thurrock and why.</a:t>
            </a:r>
          </a:p>
          <a:p>
            <a:pPr algn="just"/>
            <a:endParaRPr lang="en-GB" dirty="0"/>
          </a:p>
        </p:txBody>
      </p:sp>
      <p:pic>
        <p:nvPicPr>
          <p:cNvPr id="2052" name="Picture 4" descr="C:\Users\ikennard\AppData\Local\Microsoft\Windows\Temporary Internet Files\Content.IE5\YT3NQAN5\cadenasolidaridad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59106"/>
            <a:ext cx="1557916" cy="15567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ikennard\AppData\Local\Microsoft\Windows\Temporary Internet Files\Content.IE5\R1HRZ5TE\important-1702878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470" y="4509120"/>
            <a:ext cx="2195736" cy="147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51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Market Position Statement</a:t>
            </a:r>
            <a:endParaRPr lang="en-GB" sz="20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TextBox 1"/>
          <p:cNvSpPr txBox="1"/>
          <p:nvPr/>
        </p:nvSpPr>
        <p:spPr>
          <a:xfrm>
            <a:off x="395536" y="1628800"/>
            <a:ext cx="8136904" cy="369332"/>
          </a:xfrm>
          <a:prstGeom prst="rect">
            <a:avLst/>
          </a:prstGeom>
          <a:noFill/>
        </p:spPr>
        <p:txBody>
          <a:bodyPr wrap="square" rtlCol="0">
            <a:spAutoFit/>
          </a:bodyPr>
          <a:lstStyle/>
          <a:p>
            <a:r>
              <a:rPr lang="en-GB" dirty="0"/>
              <a:t>In order to do this we want to find out</a:t>
            </a:r>
            <a:r>
              <a:rPr lang="en-GB" dirty="0" smtClean="0"/>
              <a:t>;</a:t>
            </a:r>
            <a:endParaRPr lang="en-GB" dirty="0"/>
          </a:p>
        </p:txBody>
      </p:sp>
      <p:sp>
        <p:nvSpPr>
          <p:cNvPr id="3" name="TextBox 2"/>
          <p:cNvSpPr txBox="1"/>
          <p:nvPr/>
        </p:nvSpPr>
        <p:spPr>
          <a:xfrm>
            <a:off x="2115673" y="5351278"/>
            <a:ext cx="5613573" cy="369332"/>
          </a:xfrm>
          <a:prstGeom prst="rect">
            <a:avLst/>
          </a:prstGeom>
          <a:noFill/>
        </p:spPr>
        <p:txBody>
          <a:bodyPr wrap="square" rtlCol="0">
            <a:spAutoFit/>
          </a:bodyPr>
          <a:lstStyle/>
          <a:p>
            <a:pPr lvl="0"/>
            <a:r>
              <a:rPr lang="en-GB" dirty="0"/>
              <a:t>What care and support services you want in the future</a:t>
            </a:r>
            <a:r>
              <a:rPr lang="en-GB" dirty="0" smtClean="0"/>
              <a:t>?</a:t>
            </a:r>
            <a:endParaRPr lang="en-GB" dirty="0"/>
          </a:p>
        </p:txBody>
      </p:sp>
      <p:sp>
        <p:nvSpPr>
          <p:cNvPr id="9" name="TextBox 8"/>
          <p:cNvSpPr txBox="1"/>
          <p:nvPr/>
        </p:nvSpPr>
        <p:spPr>
          <a:xfrm>
            <a:off x="1979712" y="2420888"/>
            <a:ext cx="3573524" cy="369332"/>
          </a:xfrm>
          <a:prstGeom prst="rect">
            <a:avLst/>
          </a:prstGeom>
          <a:noFill/>
        </p:spPr>
        <p:txBody>
          <a:bodyPr wrap="square" rtlCol="0">
            <a:spAutoFit/>
          </a:bodyPr>
          <a:lstStyle/>
          <a:p>
            <a:pPr lvl="0"/>
            <a:r>
              <a:rPr lang="en-GB" dirty="0"/>
              <a:t>What do you think works well now?</a:t>
            </a:r>
          </a:p>
        </p:txBody>
      </p:sp>
      <p:sp>
        <p:nvSpPr>
          <p:cNvPr id="10" name="TextBox 9"/>
          <p:cNvSpPr txBox="1"/>
          <p:nvPr/>
        </p:nvSpPr>
        <p:spPr>
          <a:xfrm>
            <a:off x="1979712" y="3198460"/>
            <a:ext cx="6552728" cy="369332"/>
          </a:xfrm>
          <a:prstGeom prst="rect">
            <a:avLst/>
          </a:prstGeom>
          <a:noFill/>
        </p:spPr>
        <p:txBody>
          <a:bodyPr wrap="square" rtlCol="0">
            <a:spAutoFit/>
          </a:bodyPr>
          <a:lstStyle/>
          <a:p>
            <a:pPr lvl="0"/>
            <a:r>
              <a:rPr lang="en-GB" dirty="0"/>
              <a:t>What care and support services should be improved and how?</a:t>
            </a:r>
          </a:p>
        </p:txBody>
      </p:sp>
      <p:sp>
        <p:nvSpPr>
          <p:cNvPr id="11" name="TextBox 10"/>
          <p:cNvSpPr txBox="1"/>
          <p:nvPr/>
        </p:nvSpPr>
        <p:spPr>
          <a:xfrm>
            <a:off x="2004492" y="3931553"/>
            <a:ext cx="3573524" cy="369332"/>
          </a:xfrm>
          <a:prstGeom prst="rect">
            <a:avLst/>
          </a:prstGeom>
          <a:noFill/>
        </p:spPr>
        <p:txBody>
          <a:bodyPr wrap="square" rtlCol="0">
            <a:spAutoFit/>
          </a:bodyPr>
          <a:lstStyle/>
          <a:p>
            <a:pPr lvl="0"/>
            <a:r>
              <a:rPr lang="en-GB" dirty="0"/>
              <a:t>What we should stop doing?</a:t>
            </a:r>
          </a:p>
        </p:txBody>
      </p:sp>
      <p:sp>
        <p:nvSpPr>
          <p:cNvPr id="13" name="TextBox 12"/>
          <p:cNvSpPr txBox="1"/>
          <p:nvPr/>
        </p:nvSpPr>
        <p:spPr>
          <a:xfrm>
            <a:off x="2051720" y="4630479"/>
            <a:ext cx="6408712" cy="369332"/>
          </a:xfrm>
          <a:prstGeom prst="rect">
            <a:avLst/>
          </a:prstGeom>
          <a:noFill/>
        </p:spPr>
        <p:txBody>
          <a:bodyPr wrap="square" rtlCol="0">
            <a:spAutoFit/>
          </a:bodyPr>
          <a:lstStyle/>
          <a:p>
            <a:pPr lvl="0"/>
            <a:r>
              <a:rPr lang="en-GB" dirty="0"/>
              <a:t>What we should start doing (are there any gaps in service)?</a:t>
            </a:r>
          </a:p>
        </p:txBody>
      </p:sp>
      <p:pic>
        <p:nvPicPr>
          <p:cNvPr id="3074" name="Picture 2" descr="C:\Users\ikennard\AppData\Local\Microsoft\Windows\Temporary Internet Files\Content.IE5\2FZXOB8I\Depositphotos_28145231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675" y="2231924"/>
            <a:ext cx="747259" cy="7472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kennard\AppData\Local\Microsoft\Windows\Temporary Internet Files\Content.IE5\R1HRZ5TE\Learn-Practice-Improv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694" y="3103978"/>
            <a:ext cx="578194" cy="5582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ikennard\AppData\Local\Microsoft\Windows\Temporary Internet Files\Content.IE5\YT3NQAN5\Leomarc-stop-sig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6461" y="3873827"/>
            <a:ext cx="576427" cy="48478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ikennard\AppData\Local\Microsoft\Windows\Temporary Internet Files\Content.IE5\90U228LL\mas-idea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7214" y="4539923"/>
            <a:ext cx="609045" cy="5504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ikennard\AppData\Local\Microsoft\Windows\Temporary Internet Files\Content.IE5\2FZXOB8I\support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080" y="5246951"/>
            <a:ext cx="577986" cy="57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012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3500"/>
                                        <p:tgtEl>
                                          <p:spTgt spid="307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500"/>
                                        <p:tgtEl>
                                          <p:spTgt spid="9"/>
                                        </p:tgtEl>
                                      </p:cBhvr>
                                    </p:animEffect>
                                  </p:childTnLst>
                                </p:cTn>
                              </p:par>
                              <p:par>
                                <p:cTn id="11" presetID="10" presetClass="entr" presetSubtype="0" fill="hold" nodeType="withEffect">
                                  <p:stCondLst>
                                    <p:cond delay="350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3500"/>
                                        <p:tgtEl>
                                          <p:spTgt spid="3075"/>
                                        </p:tgtEl>
                                      </p:cBhvr>
                                    </p:animEffect>
                                  </p:childTnLst>
                                </p:cTn>
                              </p:par>
                              <p:par>
                                <p:cTn id="14" presetID="10" presetClass="entr" presetSubtype="0" fill="hold" grpId="0" nodeType="withEffect">
                                  <p:stCondLst>
                                    <p:cond delay="3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500"/>
                                        <p:tgtEl>
                                          <p:spTgt spid="10"/>
                                        </p:tgtEl>
                                      </p:cBhvr>
                                    </p:animEffect>
                                  </p:childTnLst>
                                </p:cTn>
                              </p:par>
                            </p:childTnLst>
                          </p:cTn>
                        </p:par>
                        <p:par>
                          <p:cTn id="17" fill="hold">
                            <p:stCondLst>
                              <p:cond delay="7000"/>
                            </p:stCondLst>
                            <p:childTnLst>
                              <p:par>
                                <p:cTn id="18" presetID="10"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3500"/>
                                        <p:tgtEl>
                                          <p:spTgt spid="30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3500"/>
                                        <p:tgtEl>
                                          <p:spTgt spid="11"/>
                                        </p:tgtEl>
                                      </p:cBhvr>
                                    </p:animEffect>
                                  </p:childTnLst>
                                </p:cTn>
                              </p:par>
                            </p:childTnLst>
                          </p:cTn>
                        </p:par>
                        <p:par>
                          <p:cTn id="24" fill="hold">
                            <p:stCondLst>
                              <p:cond delay="10500"/>
                            </p:stCondLst>
                            <p:childTnLst>
                              <p:par>
                                <p:cTn id="25" presetID="10" presetClass="entr" presetSubtype="0" fill="hold" nodeType="after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fade">
                                      <p:cBhvr>
                                        <p:cTn id="27" dur="3500"/>
                                        <p:tgtEl>
                                          <p:spTgt spid="30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3500"/>
                                        <p:tgtEl>
                                          <p:spTgt spid="13"/>
                                        </p:tgtEl>
                                      </p:cBhvr>
                                    </p:animEffect>
                                  </p:childTnLst>
                                </p:cTn>
                              </p:par>
                            </p:childTnLst>
                          </p:cTn>
                        </p:par>
                        <p:par>
                          <p:cTn id="31" fill="hold">
                            <p:stCondLst>
                              <p:cond delay="14000"/>
                            </p:stCondLst>
                            <p:childTnLst>
                              <p:par>
                                <p:cTn id="32" presetID="10" presetClass="entr" presetSubtype="0" fill="hold" nodeType="after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fade">
                                      <p:cBhvr>
                                        <p:cTn id="34" dur="3500"/>
                                        <p:tgtEl>
                                          <p:spTgt spid="30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Rectangle 1"/>
          <p:cNvSpPr/>
          <p:nvPr/>
        </p:nvSpPr>
        <p:spPr>
          <a:xfrm>
            <a:off x="0" y="908720"/>
            <a:ext cx="9144000" cy="1692771"/>
          </a:xfrm>
          <a:prstGeom prst="rect">
            <a:avLst/>
          </a:prstGeom>
        </p:spPr>
        <p:txBody>
          <a:bodyPr wrap="square">
            <a:spAutoFit/>
          </a:bodyPr>
          <a:lstStyle/>
          <a:p>
            <a:pPr>
              <a:spcAft>
                <a:spcPts val="600"/>
              </a:spcAft>
            </a:pPr>
            <a:endParaRPr lang="en-GB" sz="1600" dirty="0"/>
          </a:p>
          <a:p>
            <a:pPr>
              <a:spcAft>
                <a:spcPts val="600"/>
              </a:spcAft>
            </a:pPr>
            <a:endParaRPr lang="en-GB" sz="1600" dirty="0"/>
          </a:p>
          <a:p>
            <a:pPr>
              <a:spcAft>
                <a:spcPts val="600"/>
              </a:spcAft>
            </a:pPr>
            <a:endParaRPr lang="en-GB" sz="1600" dirty="0"/>
          </a:p>
          <a:p>
            <a:pPr>
              <a:spcAft>
                <a:spcPts val="600"/>
              </a:spcAft>
            </a:pPr>
            <a:endParaRPr lang="en-GB" b="1" dirty="0" smtClean="0"/>
          </a:p>
          <a:p>
            <a:pPr>
              <a:spcAft>
                <a:spcPts val="600"/>
              </a:spcAft>
            </a:pPr>
            <a:endParaRPr lang="en-GB" b="1" dirty="0"/>
          </a:p>
        </p:txBody>
      </p:sp>
      <p:sp>
        <p:nvSpPr>
          <p:cNvPr id="7" name="Rectangle 6"/>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Welcomes, Introductions &amp; Housekeeping</a:t>
            </a:r>
            <a:endParaRPr lang="en-GB" sz="2000" b="1" dirty="0"/>
          </a:p>
          <a:p>
            <a:pPr algn="ctr"/>
            <a:endParaRPr lang="en-GB" sz="1600" b="1" dirty="0">
              <a:solidFill>
                <a:schemeClr val="bg1"/>
              </a:solidFill>
            </a:endParaRPr>
          </a:p>
        </p:txBody>
      </p:sp>
      <p:sp>
        <p:nvSpPr>
          <p:cNvPr id="4" name="Rectangle 3"/>
          <p:cNvSpPr/>
          <p:nvPr/>
        </p:nvSpPr>
        <p:spPr>
          <a:xfrm>
            <a:off x="0" y="1582341"/>
            <a:ext cx="9036496" cy="3970318"/>
          </a:xfrm>
          <a:prstGeom prst="rect">
            <a:avLst/>
          </a:prstGeom>
        </p:spPr>
        <p:txBody>
          <a:bodyPr wrap="square">
            <a:spAutoFit/>
          </a:bodyPr>
          <a:lstStyle/>
          <a:p>
            <a:endParaRPr lang="en-GB" dirty="0" smtClean="0"/>
          </a:p>
          <a:p>
            <a:endParaRPr lang="en-GB" dirty="0" smtClean="0"/>
          </a:p>
          <a:p>
            <a:pPr marL="285750" indent="-285750">
              <a:buFont typeface="Arial" panose="020B0604020202020204" pitchFamily="34" charset="0"/>
              <a:buChar char="•"/>
            </a:pPr>
            <a:r>
              <a:rPr lang="en-GB" dirty="0" smtClean="0"/>
              <a:t>Ian </a:t>
            </a:r>
            <a:r>
              <a:rPr lang="en-GB" dirty="0"/>
              <a:t>Kennard </a:t>
            </a:r>
            <a:r>
              <a:rPr lang="en-GB" dirty="0" smtClean="0"/>
              <a:t>:| </a:t>
            </a:r>
            <a:r>
              <a:rPr lang="en-GB" dirty="0"/>
              <a:t>Direct Payments &amp; Personal </a:t>
            </a:r>
            <a:r>
              <a:rPr lang="en-GB" dirty="0" smtClean="0"/>
              <a:t>Budgets| </a:t>
            </a:r>
            <a:r>
              <a:rPr lang="en-GB" dirty="0" smtClean="0">
                <a:hlinkClick r:id="rId3"/>
              </a:rPr>
              <a:t>ikennard@thurrock.gov.uk</a:t>
            </a:r>
            <a:endParaRPr lang="en-GB" dirty="0" smtClean="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Ian Evans :| Director of Thurrock Coalition | </a:t>
            </a:r>
            <a:r>
              <a:rPr lang="en-GB" dirty="0" smtClean="0">
                <a:hlinkClick r:id="rId4"/>
              </a:rPr>
              <a:t>ian@thurrockcoalition.co.uk</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899863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Agenda</a:t>
            </a:r>
            <a:endParaRPr lang="en-GB" sz="2000" b="1" dirty="0"/>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Rectangle 1"/>
          <p:cNvSpPr/>
          <p:nvPr/>
        </p:nvSpPr>
        <p:spPr>
          <a:xfrm>
            <a:off x="104478" y="1268760"/>
            <a:ext cx="8856984" cy="3908762"/>
          </a:xfrm>
          <a:prstGeom prst="rect">
            <a:avLst/>
          </a:prstGeom>
        </p:spPr>
        <p:txBody>
          <a:bodyPr wrap="square">
            <a:spAutoFit/>
          </a:bodyPr>
          <a:lstStyle/>
          <a:p>
            <a:pPr marL="342900" indent="-342900">
              <a:buAutoNum type="arabicPeriod"/>
            </a:pPr>
            <a:endParaRPr lang="en-GB" dirty="0" smtClean="0"/>
          </a:p>
          <a:p>
            <a:pPr marL="342900" indent="-342900">
              <a:buAutoNum type="arabicPeriod"/>
            </a:pPr>
            <a:r>
              <a:rPr lang="en-GB" dirty="0" smtClean="0"/>
              <a:t>Purpose of the group (2-3 </a:t>
            </a:r>
            <a:r>
              <a:rPr lang="en-GB" dirty="0" err="1" smtClean="0"/>
              <a:t>mins</a:t>
            </a:r>
            <a:r>
              <a:rPr lang="en-GB" dirty="0" smtClean="0"/>
              <a:t>).</a:t>
            </a:r>
          </a:p>
          <a:p>
            <a:pPr marL="342900" indent="-342900">
              <a:buAutoNum type="arabicPeriod"/>
            </a:pPr>
            <a:endParaRPr lang="en-GB" dirty="0" smtClean="0"/>
          </a:p>
          <a:p>
            <a:pPr marL="342900" indent="-342900">
              <a:buAutoNum type="arabicPeriod"/>
            </a:pPr>
            <a:r>
              <a:rPr lang="en-GB" dirty="0" smtClean="0"/>
              <a:t>‘Financial Pressures’ Presentation (15 </a:t>
            </a:r>
            <a:r>
              <a:rPr lang="en-GB" dirty="0" err="1" smtClean="0"/>
              <a:t>mins</a:t>
            </a:r>
            <a:r>
              <a:rPr lang="en-GB" dirty="0" smtClean="0"/>
              <a:t>).</a:t>
            </a:r>
          </a:p>
          <a:p>
            <a:pPr marL="342900" indent="-342900">
              <a:buAutoNum type="arabicPeriod"/>
            </a:pPr>
            <a:endParaRPr lang="en-GB" dirty="0" smtClean="0"/>
          </a:p>
          <a:p>
            <a:pPr marL="342900" indent="-342900">
              <a:buFontTx/>
              <a:buAutoNum type="arabicPeriod"/>
            </a:pPr>
            <a:r>
              <a:rPr lang="en-GB" dirty="0"/>
              <a:t>Theme ‘Financial Pressure from an Individual’s Perspective– Group Exercise’ (30 </a:t>
            </a:r>
            <a:r>
              <a:rPr lang="en-GB" dirty="0" err="1"/>
              <a:t>mins</a:t>
            </a:r>
            <a:r>
              <a:rPr lang="en-GB" dirty="0" smtClean="0"/>
              <a:t>).</a:t>
            </a:r>
          </a:p>
          <a:p>
            <a:pPr marL="342900" indent="-342900">
              <a:buFontTx/>
              <a:buAutoNum type="arabicPeriod"/>
            </a:pPr>
            <a:endParaRPr lang="en-GB" dirty="0"/>
          </a:p>
          <a:p>
            <a:pPr marL="342900" indent="-342900">
              <a:buFontTx/>
              <a:buAutoNum type="arabicPeriod"/>
            </a:pPr>
            <a:r>
              <a:rPr lang="en-GB" dirty="0" smtClean="0"/>
              <a:t>Break (15 </a:t>
            </a:r>
            <a:r>
              <a:rPr lang="en-GB" dirty="0" err="1" smtClean="0"/>
              <a:t>mins</a:t>
            </a:r>
            <a:r>
              <a:rPr lang="en-GB" dirty="0" smtClean="0"/>
              <a:t>).</a:t>
            </a:r>
          </a:p>
          <a:p>
            <a:pPr marL="342900" indent="-342900">
              <a:buFontTx/>
              <a:buAutoNum type="arabicPeriod"/>
            </a:pPr>
            <a:endParaRPr lang="en-GB" dirty="0" smtClean="0"/>
          </a:p>
          <a:p>
            <a:pPr marL="342900" indent="-342900">
              <a:buAutoNum type="arabicPeriod"/>
            </a:pPr>
            <a:r>
              <a:rPr lang="en-GB" dirty="0" smtClean="0"/>
              <a:t>Market Shaping &amp; The Market Position Statement (15 </a:t>
            </a:r>
            <a:r>
              <a:rPr lang="en-GB" dirty="0" err="1" smtClean="0"/>
              <a:t>mins</a:t>
            </a:r>
            <a:r>
              <a:rPr lang="en-GB" dirty="0" smtClean="0"/>
              <a:t>).</a:t>
            </a:r>
          </a:p>
          <a:p>
            <a:pPr marL="342900" indent="-342900">
              <a:buAutoNum type="arabicPeriod"/>
            </a:pPr>
            <a:endParaRPr lang="en-GB" dirty="0"/>
          </a:p>
          <a:p>
            <a:pPr marL="342900" indent="-342900">
              <a:buAutoNum type="arabicPeriod"/>
            </a:pPr>
            <a:r>
              <a:rPr lang="en-GB" dirty="0" smtClean="0"/>
              <a:t>Your Views On Services In Thurrock (45 </a:t>
            </a:r>
            <a:r>
              <a:rPr lang="en-GB" dirty="0" err="1" smtClean="0"/>
              <a:t>mins</a:t>
            </a:r>
            <a:r>
              <a:rPr lang="en-GB" dirty="0" smtClean="0"/>
              <a:t>).</a:t>
            </a:r>
          </a:p>
          <a:p>
            <a:pPr marL="342900" indent="-342900">
              <a:buAutoNum type="arabicPeriod"/>
            </a:pPr>
            <a:endParaRPr lang="en-GB" dirty="0" smtClean="0"/>
          </a:p>
          <a:p>
            <a:endParaRPr lang="en-GB" sz="1400" dirty="0"/>
          </a:p>
        </p:txBody>
      </p:sp>
    </p:spTree>
    <p:extLst>
      <p:ext uri="{BB962C8B-B14F-4D97-AF65-F5344CB8AC3E}">
        <p14:creationId xmlns:p14="http://schemas.microsoft.com/office/powerpoint/2010/main" val="48334466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Purpose </a:t>
            </a:r>
            <a:r>
              <a:rPr lang="en-GB" sz="2000" b="1" dirty="0"/>
              <a:t>of the Group?</a:t>
            </a:r>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Rectangle 1"/>
          <p:cNvSpPr/>
          <p:nvPr/>
        </p:nvSpPr>
        <p:spPr>
          <a:xfrm>
            <a:off x="107504" y="1412776"/>
            <a:ext cx="8928992" cy="3416320"/>
          </a:xfrm>
          <a:prstGeom prst="rect">
            <a:avLst/>
          </a:prstGeom>
        </p:spPr>
        <p:txBody>
          <a:bodyPr wrap="square">
            <a:spAutoFit/>
          </a:bodyPr>
          <a:lstStyle/>
          <a:p>
            <a:endParaRPr lang="en-GB" dirty="0"/>
          </a:p>
          <a:p>
            <a:pPr marL="285750" lvl="0" indent="-285750">
              <a:buFont typeface="Arial" panose="020B0604020202020204" pitchFamily="34" charset="0"/>
              <a:buChar char="•"/>
            </a:pPr>
            <a:r>
              <a:rPr lang="en-GB" dirty="0"/>
              <a:t>To regularly engage with Direct Payment Stakeholders.</a:t>
            </a:r>
          </a:p>
          <a:p>
            <a:r>
              <a:rPr lang="en-GB" dirty="0"/>
              <a:t> </a:t>
            </a:r>
            <a:endParaRPr lang="en-GB" dirty="0" smtClean="0"/>
          </a:p>
          <a:p>
            <a:endParaRPr lang="en-GB" dirty="0"/>
          </a:p>
          <a:p>
            <a:pPr marL="285750" lvl="0" indent="-285750">
              <a:buFont typeface="Arial" panose="020B0604020202020204" pitchFamily="34" charset="0"/>
              <a:buChar char="•"/>
            </a:pPr>
            <a:r>
              <a:rPr lang="en-GB" dirty="0"/>
              <a:t>To address key concerns and issues that impact Direct Payment Users and the Authority.</a:t>
            </a:r>
          </a:p>
          <a:p>
            <a:r>
              <a:rPr lang="en-GB" dirty="0"/>
              <a:t> </a:t>
            </a:r>
            <a:endParaRPr lang="en-GB" dirty="0" smtClean="0"/>
          </a:p>
          <a:p>
            <a:endParaRPr lang="en-GB" dirty="0"/>
          </a:p>
          <a:p>
            <a:pPr marL="285750" lvl="0" indent="-285750">
              <a:buFont typeface="Arial" panose="020B0604020202020204" pitchFamily="34" charset="0"/>
              <a:buChar char="•"/>
            </a:pPr>
            <a:r>
              <a:rPr lang="en-GB" dirty="0"/>
              <a:t>To identify gaps in applied practice or in the marketplace as a whole that relate to the use of Direct Payments.</a:t>
            </a:r>
          </a:p>
          <a:p>
            <a:r>
              <a:rPr lang="en-GB" dirty="0"/>
              <a:t> </a:t>
            </a:r>
            <a:endParaRPr lang="en-GB" dirty="0" smtClean="0"/>
          </a:p>
          <a:p>
            <a:endParaRPr lang="en-GB" dirty="0"/>
          </a:p>
          <a:p>
            <a:pPr marL="285750" lvl="0" indent="-285750">
              <a:buFont typeface="Arial" panose="020B0604020202020204" pitchFamily="34" charset="0"/>
              <a:buChar char="•"/>
            </a:pPr>
            <a:r>
              <a:rPr lang="en-GB" dirty="0"/>
              <a:t>To highlight external pressures or issues to Direct Payment users.</a:t>
            </a:r>
          </a:p>
        </p:txBody>
      </p:sp>
    </p:spTree>
    <p:extLst>
      <p:ext uri="{BB962C8B-B14F-4D97-AF65-F5344CB8AC3E}">
        <p14:creationId xmlns:p14="http://schemas.microsoft.com/office/powerpoint/2010/main" val="78974074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Financial Pressures</a:t>
            </a: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3" name="TextBox 2"/>
          <p:cNvSpPr txBox="1"/>
          <p:nvPr/>
        </p:nvSpPr>
        <p:spPr>
          <a:xfrm>
            <a:off x="467544" y="2348880"/>
            <a:ext cx="8335144" cy="707886"/>
          </a:xfrm>
          <a:prstGeom prst="rect">
            <a:avLst/>
          </a:prstGeom>
          <a:noFill/>
        </p:spPr>
        <p:txBody>
          <a:bodyPr wrap="square" rtlCol="0">
            <a:spAutoFit/>
          </a:bodyPr>
          <a:lstStyle/>
          <a:p>
            <a:pPr algn="ctr"/>
            <a:r>
              <a:rPr lang="en-GB" sz="4000" b="1" dirty="0" smtClean="0"/>
              <a:t>Financial Pressures</a:t>
            </a:r>
            <a:endParaRPr lang="en-GB" sz="4000" b="1" dirty="0"/>
          </a:p>
        </p:txBody>
      </p:sp>
      <p:sp>
        <p:nvSpPr>
          <p:cNvPr id="6" name="TextBox 5"/>
          <p:cNvSpPr txBox="1"/>
          <p:nvPr/>
        </p:nvSpPr>
        <p:spPr>
          <a:xfrm>
            <a:off x="251520" y="5229200"/>
            <a:ext cx="8551168" cy="923330"/>
          </a:xfrm>
          <a:prstGeom prst="rect">
            <a:avLst/>
          </a:prstGeom>
          <a:noFill/>
        </p:spPr>
        <p:txBody>
          <a:bodyPr wrap="square" rtlCol="0">
            <a:spAutoFit/>
          </a:bodyPr>
          <a:lstStyle/>
          <a:p>
            <a:r>
              <a:rPr lang="en-GB" dirty="0" smtClean="0"/>
              <a:t>Catherine Wilson| Strategic Lead Commissioning and Contracts Team|</a:t>
            </a:r>
          </a:p>
          <a:p>
            <a:r>
              <a:rPr lang="en-GB" dirty="0" smtClean="0"/>
              <a:t>Tel: 01375 652068 Ext: 64563</a:t>
            </a:r>
          </a:p>
          <a:p>
            <a:r>
              <a:rPr lang="en-GB" dirty="0" smtClean="0"/>
              <a:t>Email: </a:t>
            </a:r>
            <a:r>
              <a:rPr lang="en-GB" dirty="0" smtClean="0">
                <a:hlinkClick r:id="rId3"/>
              </a:rPr>
              <a:t>cwilson@thurrock.gov.uk</a:t>
            </a:r>
            <a:r>
              <a:rPr lang="en-GB" dirty="0" smtClean="0"/>
              <a:t> </a:t>
            </a:r>
            <a:endParaRPr lang="en-GB" dirty="0"/>
          </a:p>
        </p:txBody>
      </p:sp>
    </p:spTree>
    <p:extLst>
      <p:ext uri="{BB962C8B-B14F-4D97-AF65-F5344CB8AC3E}">
        <p14:creationId xmlns:p14="http://schemas.microsoft.com/office/powerpoint/2010/main" val="158385452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Financial Pressures</a:t>
            </a: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4" name="TextBox 3"/>
          <p:cNvSpPr txBox="1"/>
          <p:nvPr/>
        </p:nvSpPr>
        <p:spPr>
          <a:xfrm>
            <a:off x="251520" y="1469797"/>
            <a:ext cx="3816424" cy="338554"/>
          </a:xfrm>
          <a:prstGeom prst="rect">
            <a:avLst/>
          </a:prstGeom>
          <a:noFill/>
        </p:spPr>
        <p:txBody>
          <a:bodyPr wrap="square" rtlCol="0">
            <a:spAutoFit/>
          </a:bodyPr>
          <a:lstStyle/>
          <a:p>
            <a:r>
              <a:rPr lang="en-GB" sz="1600" b="1" dirty="0" smtClean="0"/>
              <a:t>1. Why We Engage:</a:t>
            </a:r>
            <a:endParaRPr lang="en-GB" sz="1600" b="1" dirty="0"/>
          </a:p>
        </p:txBody>
      </p:sp>
      <p:sp>
        <p:nvSpPr>
          <p:cNvPr id="5" name="TextBox 4"/>
          <p:cNvSpPr txBox="1"/>
          <p:nvPr/>
        </p:nvSpPr>
        <p:spPr>
          <a:xfrm>
            <a:off x="251520" y="2122190"/>
            <a:ext cx="5904656"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To listen to what is impacting you.</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To let you know what is impacting the Authority.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To put your views, problems and priorities into the discussion on how services will be funded.</a:t>
            </a:r>
            <a:endParaRPr lang="en-GB" dirty="0"/>
          </a:p>
        </p:txBody>
      </p:sp>
      <p:pic>
        <p:nvPicPr>
          <p:cNvPr id="2" name="Picture 2" descr="C:\Users\ikennard\AppData\Local\Microsoft\Windows\Temporary Internet Files\Content.IE5\CUD9AMKA\communic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696841"/>
            <a:ext cx="2588915" cy="258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358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500"/>
                                        <p:tgtEl>
                                          <p:spTgt spid="5">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3500"/>
                                        <p:tgtEl>
                                          <p:spTgt spid="5">
                                            <p:txEl>
                                              <p:pRg st="3" end="3"/>
                                            </p:txEl>
                                          </p:spTgt>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3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Financial Pressures</a:t>
            </a: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13" name="TextBox 12"/>
          <p:cNvSpPr txBox="1"/>
          <p:nvPr/>
        </p:nvSpPr>
        <p:spPr>
          <a:xfrm>
            <a:off x="251520" y="1469797"/>
            <a:ext cx="3816424" cy="338554"/>
          </a:xfrm>
          <a:prstGeom prst="rect">
            <a:avLst/>
          </a:prstGeom>
          <a:noFill/>
        </p:spPr>
        <p:txBody>
          <a:bodyPr wrap="square" rtlCol="0">
            <a:spAutoFit/>
          </a:bodyPr>
          <a:lstStyle/>
          <a:p>
            <a:r>
              <a:rPr lang="en-GB" sz="1600" b="1" dirty="0" smtClean="0"/>
              <a:t>2. Who We Currently Engage With:</a:t>
            </a:r>
            <a:endParaRPr lang="en-GB" sz="1600" b="1" dirty="0"/>
          </a:p>
        </p:txBody>
      </p:sp>
      <p:sp>
        <p:nvSpPr>
          <p:cNvPr id="5" name="TextBox 4"/>
          <p:cNvSpPr txBox="1"/>
          <p:nvPr/>
        </p:nvSpPr>
        <p:spPr>
          <a:xfrm>
            <a:off x="1900114" y="2056311"/>
            <a:ext cx="3316931"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Care Homes Providers.</a:t>
            </a:r>
          </a:p>
          <a:p>
            <a:pPr marL="285750" indent="-285750">
              <a:buFont typeface="Arial" panose="020B0604020202020204" pitchFamily="34" charset="0"/>
              <a:buChar char="•"/>
            </a:pPr>
            <a:endParaRPr lang="en-GB" sz="1600" dirty="0"/>
          </a:p>
        </p:txBody>
      </p:sp>
      <p:pic>
        <p:nvPicPr>
          <p:cNvPr id="2050" name="Picture 2" descr="C:\Users\ikennard\AppData\Local\Microsoft\Windows\Temporary Internet Files\Content.IE5\AD5MIIAL\Home-He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614" y="1808351"/>
            <a:ext cx="825997" cy="7498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kennard\AppData\Local\Microsoft\Windows\Temporary Internet Files\Content.IE5\AD5MIIAL\nurse.03[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381" y="2825502"/>
            <a:ext cx="718130" cy="613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08473" y="2938661"/>
            <a:ext cx="3383606"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Homecare Agencies.</a:t>
            </a:r>
          </a:p>
          <a:p>
            <a:endParaRPr lang="en-GB" sz="1600" dirty="0"/>
          </a:p>
        </p:txBody>
      </p:sp>
      <p:pic>
        <p:nvPicPr>
          <p:cNvPr id="2054" name="Picture 6" descr="C:\Users\ikennard\AppData\Local\Microsoft\Windows\Temporary Internet Files\Content.IE5\HZB6V59K\freecliparthouse[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735" y="3717032"/>
            <a:ext cx="712603" cy="6242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913086" y="3864590"/>
            <a:ext cx="3364557" cy="61555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Supported Living Providers.</a:t>
            </a:r>
          </a:p>
          <a:p>
            <a:pPr marL="285750" indent="-285750">
              <a:buFont typeface="Arial" panose="020B0604020202020204" pitchFamily="34" charset="0"/>
              <a:buChar char="•"/>
            </a:pPr>
            <a:endParaRPr lang="en-GB" dirty="0"/>
          </a:p>
        </p:txBody>
      </p:sp>
      <p:pic>
        <p:nvPicPr>
          <p:cNvPr id="1026" name="Picture 2" descr="C:\Users\ikennard\AppData\Local\Microsoft\Windows\Temporary Internet Files\Content.IE5\4GYXK5DR\Life_story_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612" y="4661520"/>
            <a:ext cx="787898" cy="7018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890589" y="4819294"/>
            <a:ext cx="3364557" cy="61555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People with Lived Experience.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82223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2000"/>
                                        <p:tgtEl>
                                          <p:spTgt spid="19">
                                            <p:txEl>
                                              <p:pRg st="0" end="0"/>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Financial Pressures</a:t>
            </a: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13" name="TextBox 12"/>
          <p:cNvSpPr txBox="1"/>
          <p:nvPr/>
        </p:nvSpPr>
        <p:spPr>
          <a:xfrm>
            <a:off x="251520" y="1469797"/>
            <a:ext cx="3816424" cy="338554"/>
          </a:xfrm>
          <a:prstGeom prst="rect">
            <a:avLst/>
          </a:prstGeom>
          <a:noFill/>
        </p:spPr>
        <p:txBody>
          <a:bodyPr wrap="square" rtlCol="0">
            <a:spAutoFit/>
          </a:bodyPr>
          <a:lstStyle/>
          <a:p>
            <a:r>
              <a:rPr lang="en-GB" sz="1600" b="1" dirty="0"/>
              <a:t>3</a:t>
            </a:r>
            <a:r>
              <a:rPr lang="en-GB" sz="1600" b="1" dirty="0" smtClean="0"/>
              <a:t>. The Council’s Position:</a:t>
            </a:r>
            <a:endParaRPr lang="en-GB" sz="1600" b="1" dirty="0"/>
          </a:p>
        </p:txBody>
      </p:sp>
      <p:sp>
        <p:nvSpPr>
          <p:cNvPr id="5" name="TextBox 4"/>
          <p:cNvSpPr txBox="1"/>
          <p:nvPr/>
        </p:nvSpPr>
        <p:spPr>
          <a:xfrm>
            <a:off x="1970586" y="2132856"/>
            <a:ext cx="2889446"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What we pay per hour (National Living Wage)</a:t>
            </a:r>
          </a:p>
          <a:p>
            <a:pPr marL="285750" indent="-285750">
              <a:buFont typeface="Arial" panose="020B0604020202020204" pitchFamily="34" charset="0"/>
              <a:buChar char="•"/>
            </a:pPr>
            <a:r>
              <a:rPr lang="en-GB" sz="1400" dirty="0" smtClean="0"/>
              <a:t>Pensions (Auto enrolment)</a:t>
            </a:r>
          </a:p>
          <a:p>
            <a:pPr marL="285750" indent="-285750">
              <a:buFont typeface="Arial" panose="020B0604020202020204" pitchFamily="34" charset="0"/>
              <a:buChar char="•"/>
            </a:pPr>
            <a:r>
              <a:rPr lang="en-GB" sz="1400" dirty="0" smtClean="0"/>
              <a:t>Things getting more expensive (Inflation)</a:t>
            </a:r>
          </a:p>
          <a:p>
            <a:pPr marL="285750" indent="-285750">
              <a:buFont typeface="Arial" panose="020B0604020202020204" pitchFamily="34" charset="0"/>
              <a:buChar char="•"/>
            </a:pPr>
            <a:endParaRPr lang="en-GB" sz="1400" dirty="0"/>
          </a:p>
        </p:txBody>
      </p:sp>
      <p:pic>
        <p:nvPicPr>
          <p:cNvPr id="2052" name="Picture 4" descr="C:\Users\ikennard\AppData\Local\Microsoft\Windows\Temporary Internet Files\Content.IE5\CUD9AMKA\ahorrar-680x4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908873"/>
            <a:ext cx="2191172" cy="14629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kennard\AppData\Local\Microsoft\Windows\Temporary Internet Files\Content.IE5\TJI4A3SY\British_one_pound_coin_1997_Lions_Passa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77" y="1988840"/>
            <a:ext cx="1142381" cy="11306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ikennard\AppData\Local\Microsoft\Windows\Temporary Internet Files\Content.IE5\P3F2671H\Group_people_ic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419" y="3345142"/>
            <a:ext cx="1296144" cy="11003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63899" y="3525976"/>
            <a:ext cx="3184166"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More people need support (Demographic pressure)</a:t>
            </a:r>
          </a:p>
          <a:p>
            <a:pPr marL="285750" indent="-285750">
              <a:buFont typeface="Arial" panose="020B0604020202020204" pitchFamily="34" charset="0"/>
              <a:buChar char="•"/>
            </a:pPr>
            <a:r>
              <a:rPr lang="en-GB" sz="1400" dirty="0" smtClean="0"/>
              <a:t>Carer shortage (Alternative employment locally)</a:t>
            </a:r>
          </a:p>
          <a:p>
            <a:pPr marL="285750" indent="-285750">
              <a:buFont typeface="Arial" panose="020B0604020202020204" pitchFamily="34" charset="0"/>
              <a:buChar char="•"/>
            </a:pPr>
            <a:endParaRPr lang="en-GB" sz="1400" dirty="0"/>
          </a:p>
        </p:txBody>
      </p:sp>
      <p:pic>
        <p:nvPicPr>
          <p:cNvPr id="3" name="Picture 3" descr="C:\Users\ikennard\AppData\Local\Microsoft\Windows\Temporary Internet Files\Content.IE5\AD5MIIAL\203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 y="4723408"/>
            <a:ext cx="1377133" cy="11912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973424" y="4821376"/>
            <a:ext cx="3184166"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Less money from Central Government (real terms funding decreases).</a:t>
            </a:r>
          </a:p>
          <a:p>
            <a:pPr marL="285750" indent="-285750">
              <a:buFont typeface="Arial" panose="020B0604020202020204" pitchFamily="34" charset="0"/>
              <a:buChar char="•"/>
            </a:pPr>
            <a:r>
              <a:rPr lang="en-GB" sz="1400" dirty="0" smtClean="0"/>
              <a:t>Increased responsibility pass to Councils  (Changes in legislation)</a:t>
            </a:r>
          </a:p>
          <a:p>
            <a:pPr marL="285750" indent="-285750">
              <a:buFont typeface="Arial" panose="020B0604020202020204" pitchFamily="34" charset="0"/>
              <a:buChar char="•"/>
            </a:pPr>
            <a:endParaRPr lang="en-GB" sz="1400" dirty="0"/>
          </a:p>
        </p:txBody>
      </p:sp>
      <p:sp>
        <p:nvSpPr>
          <p:cNvPr id="4" name="Right Brace 3"/>
          <p:cNvSpPr/>
          <p:nvPr/>
        </p:nvSpPr>
        <p:spPr>
          <a:xfrm>
            <a:off x="4967090" y="2132855"/>
            <a:ext cx="494530" cy="38937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8" name="Picture 4" descr="C:\Users\ikennard\AppData\Local\Microsoft\Windows\Temporary Internet Files\Content.IE5\HZB6V59K\220px-Equals_sign_in_mathematic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3050" y="3863101"/>
            <a:ext cx="929533" cy="6422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kennard\AppData\Local\Microsoft\Windows\Temporary Internet Files\Content.IE5\AD5MIIAL\120px-Pound_Sign.svg[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75" y="352425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ikennard\AppData\Local\Microsoft\Windows\Temporary Internet Files\Content.IE5\HZB6V59K\tango-up-arrow-red[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1680" y="3559804"/>
            <a:ext cx="680680" cy="105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98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2000"/>
                                        <p:tgtEl>
                                          <p:spTgt spid="14">
                                            <p:txEl>
                                              <p:pRg st="0" end="0"/>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2000"/>
                                        <p:tgtEl>
                                          <p:spTgt spid="14">
                                            <p:txEl>
                                              <p:pRg st="1" end="1"/>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2000"/>
                                        <p:tgtEl>
                                          <p:spTgt spid="19">
                                            <p:txEl>
                                              <p:pRg st="0" end="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animEffect transition="in" filter="fade">
                                      <p:cBhvr>
                                        <p:cTn id="31"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Financial Pressures</a:t>
            </a:r>
            <a:endParaRPr lang="en-GB" sz="20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9" name="TextBox 8"/>
          <p:cNvSpPr txBox="1"/>
          <p:nvPr/>
        </p:nvSpPr>
        <p:spPr>
          <a:xfrm>
            <a:off x="179512" y="1468398"/>
            <a:ext cx="3816424" cy="338554"/>
          </a:xfrm>
          <a:prstGeom prst="rect">
            <a:avLst/>
          </a:prstGeom>
          <a:noFill/>
        </p:spPr>
        <p:txBody>
          <a:bodyPr wrap="square" rtlCol="0">
            <a:spAutoFit/>
          </a:bodyPr>
          <a:lstStyle/>
          <a:p>
            <a:r>
              <a:rPr lang="en-GB" sz="1600" b="1" dirty="0"/>
              <a:t>4</a:t>
            </a:r>
            <a:r>
              <a:rPr lang="en-GB" sz="1600" b="1" dirty="0" smtClean="0"/>
              <a:t>. DPEG Feedback Q&amp;A:</a:t>
            </a:r>
            <a:endParaRPr lang="en-GB" sz="1600" b="1" dirty="0"/>
          </a:p>
        </p:txBody>
      </p:sp>
      <p:sp>
        <p:nvSpPr>
          <p:cNvPr id="10" name="TextBox 9"/>
          <p:cNvSpPr txBox="1"/>
          <p:nvPr/>
        </p:nvSpPr>
        <p:spPr>
          <a:xfrm>
            <a:off x="179512" y="2060848"/>
            <a:ext cx="7576320" cy="1077218"/>
          </a:xfrm>
          <a:prstGeom prst="rect">
            <a:avLst/>
          </a:prstGeom>
          <a:noFill/>
        </p:spPr>
        <p:txBody>
          <a:bodyPr wrap="square" rtlCol="0">
            <a:spAutoFit/>
          </a:bodyPr>
          <a:lstStyle/>
          <a:p>
            <a:r>
              <a:rPr lang="en-GB" sz="1600" b="1" dirty="0" smtClean="0"/>
              <a:t>We want to know what are the financial pressures for you as someone using a direct payment.</a:t>
            </a:r>
          </a:p>
          <a:p>
            <a:endParaRPr lang="en-GB" sz="1600" dirty="0" smtClean="0"/>
          </a:p>
          <a:p>
            <a:r>
              <a:rPr lang="en-GB" sz="1600" dirty="0" smtClean="0"/>
              <a:t>We need to think about:</a:t>
            </a:r>
          </a:p>
        </p:txBody>
      </p:sp>
      <p:sp>
        <p:nvSpPr>
          <p:cNvPr id="2" name="TextBox 1"/>
          <p:cNvSpPr txBox="1"/>
          <p:nvPr/>
        </p:nvSpPr>
        <p:spPr>
          <a:xfrm>
            <a:off x="179512" y="5877272"/>
            <a:ext cx="7920880" cy="338554"/>
          </a:xfrm>
          <a:prstGeom prst="rect">
            <a:avLst/>
          </a:prstGeom>
          <a:noFill/>
        </p:spPr>
        <p:txBody>
          <a:bodyPr wrap="square" rtlCol="0">
            <a:spAutoFit/>
          </a:bodyPr>
          <a:lstStyle/>
          <a:p>
            <a:r>
              <a:rPr lang="en-GB" sz="1600" b="1" dirty="0"/>
              <a:t>We want to know what might help to reduce these financial </a:t>
            </a:r>
            <a:r>
              <a:rPr lang="en-GB" sz="1600" b="1" dirty="0" smtClean="0"/>
              <a:t>pressure.</a:t>
            </a:r>
            <a:endParaRPr lang="en-GB" sz="1600" b="1" dirty="0"/>
          </a:p>
        </p:txBody>
      </p:sp>
      <p:sp>
        <p:nvSpPr>
          <p:cNvPr id="4" name="TextBox 3"/>
          <p:cNvSpPr txBox="1"/>
          <p:nvPr/>
        </p:nvSpPr>
        <p:spPr>
          <a:xfrm>
            <a:off x="1721024" y="5157192"/>
            <a:ext cx="3600400" cy="369332"/>
          </a:xfrm>
          <a:prstGeom prst="rect">
            <a:avLst/>
          </a:prstGeom>
          <a:noFill/>
        </p:spPr>
        <p:txBody>
          <a:bodyPr wrap="square" rtlCol="0">
            <a:spAutoFit/>
          </a:bodyPr>
          <a:lstStyle/>
          <a:p>
            <a:pPr marL="285750" indent="-285750">
              <a:buFont typeface="Arial" panose="020B0604020202020204" pitchFamily="34" charset="0"/>
              <a:buChar char="•"/>
            </a:pPr>
            <a:r>
              <a:rPr lang="en-GB" sz="1600" dirty="0"/>
              <a:t>Hourly</a:t>
            </a:r>
            <a:r>
              <a:rPr lang="en-GB" dirty="0"/>
              <a:t> </a:t>
            </a:r>
            <a:r>
              <a:rPr lang="en-GB" sz="1600" dirty="0" smtClean="0"/>
              <a:t>rates</a:t>
            </a:r>
            <a:endParaRPr lang="en-GB" dirty="0"/>
          </a:p>
        </p:txBody>
      </p:sp>
      <p:sp>
        <p:nvSpPr>
          <p:cNvPr id="5" name="TextBox 4"/>
          <p:cNvSpPr txBox="1"/>
          <p:nvPr/>
        </p:nvSpPr>
        <p:spPr>
          <a:xfrm>
            <a:off x="1695897" y="4378007"/>
            <a:ext cx="2852056"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Finding PA’s and </a:t>
            </a:r>
            <a:r>
              <a:rPr lang="en-GB" sz="1600" dirty="0" smtClean="0"/>
              <a:t>Carers</a:t>
            </a:r>
            <a:endParaRPr lang="en-GB" sz="1600" dirty="0"/>
          </a:p>
        </p:txBody>
      </p:sp>
      <p:sp>
        <p:nvSpPr>
          <p:cNvPr id="6" name="TextBox 5"/>
          <p:cNvSpPr txBox="1"/>
          <p:nvPr/>
        </p:nvSpPr>
        <p:spPr>
          <a:xfrm>
            <a:off x="1696641" y="3522494"/>
            <a:ext cx="4176464"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Being an </a:t>
            </a:r>
            <a:r>
              <a:rPr lang="en-GB" sz="1600" dirty="0" smtClean="0"/>
              <a:t>employer</a:t>
            </a:r>
            <a:endParaRPr lang="en-GB" sz="1600" dirty="0"/>
          </a:p>
        </p:txBody>
      </p:sp>
      <p:pic>
        <p:nvPicPr>
          <p:cNvPr id="2050" name="Picture 2" descr="C:\Users\ikennard\AppData\Local\Microsoft\Windows\Temporary Internet Files\Content.IE5\Z9JPI24F\contrac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22" y="3364662"/>
            <a:ext cx="852686" cy="6542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kennard\AppData\Local\Microsoft\Windows\Temporary Internet Files\Content.IE5\Z9JPI24F\10951967_10153253698455955_1109113307_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195" y="4220175"/>
            <a:ext cx="883940" cy="6542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kennard\AppData\Local\Microsoft\Windows\Temporary Internet Files\Content.IE5\Z9JPI24F\shutterstock_15097703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648" y="5003724"/>
            <a:ext cx="711034" cy="71103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kennard\AppData\Local\Microsoft\Windows\Temporary Internet Files\Content.IE5\C8HLC92R\question_mark_serious_thinker_500_clr[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20676" y="3999830"/>
            <a:ext cx="1911453" cy="238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3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500"/>
                                        <p:tgtEl>
                                          <p:spTgt spid="10">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1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500"/>
                                        <p:tgtEl>
                                          <p:spTgt spid="10">
                                            <p:txEl>
                                              <p:pRg st="2" end="2"/>
                                            </p:txEl>
                                          </p:spTgt>
                                        </p:tgtEl>
                                      </p:cBhvr>
                                    </p:animEffect>
                                  </p:childTnLst>
                                </p:cTn>
                              </p:par>
                            </p:childTnLst>
                          </p:cTn>
                        </p:par>
                        <p:par>
                          <p:cTn id="12" fill="hold">
                            <p:stCondLst>
                              <p:cond delay="61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5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0"/>
                                        <p:tgtEl>
                                          <p:spTgt spid="6"/>
                                        </p:tgtEl>
                                      </p:cBhvr>
                                    </p:animEffect>
                                  </p:childTnLst>
                                </p:cTn>
                              </p:par>
                            </p:childTnLst>
                          </p:cTn>
                        </p:par>
                        <p:par>
                          <p:cTn id="19" fill="hold">
                            <p:stCondLst>
                              <p:cond delay="86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2500"/>
                                        <p:tgtEl>
                                          <p:spTgt spid="2051"/>
                                        </p:tgtEl>
                                      </p:cBhvr>
                                    </p:animEffect>
                                  </p:childTnLst>
                                </p:cTn>
                              </p:par>
                            </p:childTnLst>
                          </p:cTn>
                        </p:par>
                        <p:par>
                          <p:cTn id="26" fill="hold">
                            <p:stCondLst>
                              <p:cond delay="111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2500"/>
                                        <p:tgtEl>
                                          <p:spTgt spid="2052"/>
                                        </p:tgtEl>
                                      </p:cBhvr>
                                    </p:animEffect>
                                  </p:childTnLst>
                                </p:cTn>
                              </p:par>
                            </p:childTnLst>
                          </p:cTn>
                        </p:par>
                        <p:par>
                          <p:cTn id="33" fill="hold">
                            <p:stCondLst>
                              <p:cond delay="13600"/>
                            </p:stCondLst>
                            <p:childTnLst>
                              <p:par>
                                <p:cTn id="34" presetID="10" presetClass="entr" presetSubtype="0" fill="hold"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fade">
                                      <p:cBhvr>
                                        <p:cTn id="36" dur="2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200D98310CAD465FB48C3A62E91DFCBC" version="1.0.0">
  <systemFields>
    <field name="Objective-Id">
      <value order="0">A3484850</value>
    </field>
    <field name="Objective-Title">
      <value order="0">DPEG - Financial Pressures</value>
    </field>
    <field name="Objective-Description">
      <value order="0"/>
    </field>
    <field name="Objective-CreationStamp">
      <value order="0">2017-10-17T09:20:44Z</value>
    </field>
    <field name="Objective-IsApproved">
      <value order="0">false</value>
    </field>
    <field name="Objective-IsPublished">
      <value order="0">false</value>
    </field>
    <field name="Objective-DatePublished">
      <value order="0"/>
    </field>
    <field name="Objective-ModificationStamp">
      <value order="0">2018-02-15T11:46:38Z</value>
    </field>
    <field name="Objective-Owner">
      <value order="0">Kennard, Ian</value>
    </field>
    <field name="Objective-Path">
      <value order="0">Thurrock Global Folder:Thurrock Corporate File Plan:Procurement:Contracting:Adults, Health &amp; Commissioning Contracts:Direct Payments &amp; IPB:Direct Payments:DPEG Presentations</value>
    </field>
    <field name="Objective-Parent">
      <value order="0">DPEG Presentations</value>
    </field>
    <field name="Objective-State">
      <value order="0">Being Edited</value>
    </field>
    <field name="Objective-VersionId">
      <value order="0">vA5025343</value>
    </field>
    <field name="Objective-Version">
      <value order="0">8.1</value>
    </field>
    <field name="Objective-VersionNumber">
      <value order="0">9</value>
    </field>
    <field name="Objective-VersionComment">
      <value order="0"/>
    </field>
    <field name="Objective-FileNumber">
      <value order="0">qA253247</value>
    </field>
    <field name="Objective-Classification">
      <value order="0"/>
    </field>
    <field name="Objective-Caveats">
      <value order="0">Active Users</value>
    </field>
  </systemFields>
  <catalogues/>
</metadata>
</file>

<file path=customXml/itemProps1.xml><?xml version="1.0" encoding="utf-8"?>
<ds:datastoreItem xmlns:ds="http://schemas.openxmlformats.org/officeDocument/2006/customXml" ds:itemID="{5745109E-2DDF-40CB-AC2B-FF9B10C90820}">
  <ds:schemaRefs>
    <ds:schemaRef ds:uri="http://www.objective.com/ecm/document/metadata/200D98310CAD465FB48C3A62E91DFCBC"/>
  </ds:schemaRefs>
</ds:datastoreItem>
</file>

<file path=docProps/app.xml><?xml version="1.0" encoding="utf-8"?>
<Properties xmlns="http://schemas.openxmlformats.org/officeDocument/2006/extended-properties" xmlns:vt="http://schemas.openxmlformats.org/officeDocument/2006/docPropsVTypes">
  <TotalTime>6562</TotalTime>
  <Words>725</Words>
  <Application>Microsoft Office PowerPoint</Application>
  <PresentationFormat>On-screen Show (4:3)</PresentationFormat>
  <Paragraphs>141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Thurrock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Kennard</dc:creator>
  <cp:lastModifiedBy>Kennard, Ian</cp:lastModifiedBy>
  <cp:revision>227</cp:revision>
  <cp:lastPrinted>2017-11-02T08:44:40Z</cp:lastPrinted>
  <dcterms:created xsi:type="dcterms:W3CDTF">2015-06-01T11:13:33Z</dcterms:created>
  <dcterms:modified xsi:type="dcterms:W3CDTF">2018-02-15T11:47:24Z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A3484850</vt:lpwstr>
  </property>
  <property fmtid="{D5CDD505-2E9C-101B-9397-08002B2CF9AE}" pid="4" name="Objective-Title">
    <vt:lpwstr>DPEG - Financial Pressures</vt:lpwstr>
  </property>
  <property fmtid="{D5CDD505-2E9C-101B-9397-08002B2CF9AE}" pid="5" name="Objective-Comment">
    <vt:lpwstr/>
  </property>
  <property fmtid="{D5CDD505-2E9C-101B-9397-08002B2CF9AE}" pid="6" name="Objective-CreationStamp">
    <vt:filetime>2017-10-20T12:42:23Z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2018-02-15T11:46:37Z</vt:filetime>
  </property>
  <property fmtid="{D5CDD505-2E9C-101B-9397-08002B2CF9AE}" pid="11" name="Objective-Owner">
    <vt:lpwstr>Kennard, Ian</vt:lpwstr>
  </property>
  <property fmtid="{D5CDD505-2E9C-101B-9397-08002B2CF9AE}" pid="12" name="Objective-Path">
    <vt:lpwstr>Thurrock Global Folder:Thurrock Corporate File Plan:Procurement:Contracting:Adults, Health &amp; Commissioning Contracts:Direct Payments &amp; IPB:Direct Payments:DPEG Presentations:</vt:lpwstr>
  </property>
  <property fmtid="{D5CDD505-2E9C-101B-9397-08002B2CF9AE}" pid="13" name="Objective-Parent">
    <vt:lpwstr>DPEG Presentations</vt:lpwstr>
  </property>
  <property fmtid="{D5CDD505-2E9C-101B-9397-08002B2CF9AE}" pid="14" name="Objective-State">
    <vt:lpwstr>Being Edited</vt:lpwstr>
  </property>
  <property fmtid="{D5CDD505-2E9C-101B-9397-08002B2CF9AE}" pid="15" name="Objective-Version">
    <vt:lpwstr>8.1</vt:lpwstr>
  </property>
  <property fmtid="{D5CDD505-2E9C-101B-9397-08002B2CF9AE}" pid="16" name="Objective-VersionNumber">
    <vt:r8>9</vt:r8>
  </property>
  <property fmtid="{D5CDD505-2E9C-101B-9397-08002B2CF9AE}" pid="17" name="Objective-VersionComment">
    <vt:lpwstr/>
  </property>
  <property fmtid="{D5CDD505-2E9C-101B-9397-08002B2CF9AE}" pid="18" name="Objective-FileNumber">
    <vt:lpwstr>qA253247</vt:lpwstr>
  </property>
  <property fmtid="{D5CDD505-2E9C-101B-9397-08002B2CF9AE}" pid="19" name="Objective-Classification">
    <vt:lpwstr>[Inherited - none]</vt:lpwstr>
  </property>
  <property fmtid="{D5CDD505-2E9C-101B-9397-08002B2CF9AE}" pid="20" name="Objective-Caveats">
    <vt:lpwstr>groups: Active Users; </vt:lpwstr>
  </property>
  <property fmtid="{D5CDD505-2E9C-101B-9397-08002B2CF9AE}" pid="21" name="Objective-Description">
    <vt:lpwstr/>
  </property>
  <property fmtid="{D5CDD505-2E9C-101B-9397-08002B2CF9AE}" pid="22" name="Objective-VersionId">
    <vt:lpwstr>vA5025343</vt:lpwstr>
  </property>
</Properties>
</file>