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72" r:id="rId3"/>
    <p:sldId id="261" r:id="rId4"/>
    <p:sldId id="260" r:id="rId5"/>
    <p:sldId id="264" r:id="rId6"/>
    <p:sldId id="273" r:id="rId7"/>
    <p:sldId id="274" r:id="rId8"/>
    <p:sldId id="266" r:id="rId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89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491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491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r">
              <a:defRPr sz="1200"/>
            </a:lvl1pPr>
          </a:lstStyle>
          <a:p>
            <a:fld id="{1BE63D29-2357-4F53-9ECA-866614EC108E}" type="datetimeFigureOut">
              <a:rPr lang="en-GB" smtClean="0"/>
              <a:t>30/08/2017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14" tIns="45857" rIns="91714" bIns="45857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5867"/>
            <a:ext cx="5438775" cy="4468420"/>
          </a:xfrm>
          <a:prstGeom prst="rect">
            <a:avLst/>
          </a:prstGeom>
        </p:spPr>
        <p:txBody>
          <a:bodyPr vert="horz" lIns="91714" tIns="45857" rIns="91714" bIns="4585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139"/>
            <a:ext cx="2946400" cy="496490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30139"/>
            <a:ext cx="2946400" cy="496490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r">
              <a:defRPr sz="1200"/>
            </a:lvl1pPr>
          </a:lstStyle>
          <a:p>
            <a:fld id="{0ED7830C-496A-45A5-8F5C-EA192CFBD4C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634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30/08/2017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821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30/08/2017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388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30/08/2017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51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30/08/2017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54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30/08/2017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668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30/08/2017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296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30/08/2017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29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30/08/2017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184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30/08/2017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452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30/08/2017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898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30/08/2017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642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BC025-4802-4149-A2F4-62BB8E4FCB3F}" type="datetimeFigureOut">
              <a:rPr lang="en-GB" smtClean="0"/>
              <a:t>30/08/2017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59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kennard@thurrock.gov.uk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an@thurrockcoalition.co.uk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Adults, Health and Housing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0" y="6371803"/>
            <a:ext cx="9144000" cy="361950"/>
            <a:chOff x="0" y="6381750"/>
            <a:chExt cx="9144000" cy="361950"/>
          </a:xfrm>
        </p:grpSpPr>
        <p:sp>
          <p:nvSpPr>
            <p:cNvPr id="17" name="Rectangle 16"/>
            <p:cNvSpPr/>
            <p:nvPr/>
          </p:nvSpPr>
          <p:spPr>
            <a:xfrm>
              <a:off x="0" y="6381750"/>
              <a:ext cx="9144000" cy="361950"/>
            </a:xfrm>
            <a:prstGeom prst="rect">
              <a:avLst/>
            </a:prstGeom>
            <a:solidFill>
              <a:srgbClr val="57505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r">
                <a:defRPr/>
              </a:pPr>
              <a:endParaRPr lang="en-US" sz="1800" dirty="0"/>
            </a:p>
          </p:txBody>
        </p:sp>
        <p:pic>
          <p:nvPicPr>
            <p:cNvPr id="18" name="Picture 17" descr="thurrock.gov.uk_white.eps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251700" y="6435725"/>
              <a:ext cx="1550988" cy="23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Rectangle 1"/>
          <p:cNvSpPr/>
          <p:nvPr/>
        </p:nvSpPr>
        <p:spPr>
          <a:xfrm>
            <a:off x="0" y="90872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endParaRPr lang="en-GB" sz="4000" b="1" dirty="0" smtClean="0"/>
          </a:p>
          <a:p>
            <a:pPr algn="ctr">
              <a:spcAft>
                <a:spcPts val="600"/>
              </a:spcAft>
            </a:pPr>
            <a:endParaRPr lang="en-GB" sz="4000" b="1" dirty="0"/>
          </a:p>
          <a:p>
            <a:pPr algn="ctr">
              <a:spcAft>
                <a:spcPts val="600"/>
              </a:spcAft>
            </a:pPr>
            <a:r>
              <a:rPr lang="en-GB" sz="4000" b="1" dirty="0" smtClean="0"/>
              <a:t>Direct </a:t>
            </a:r>
            <a:r>
              <a:rPr lang="en-GB" sz="4000" b="1" dirty="0"/>
              <a:t>Payments Engagement Group (DPEG</a:t>
            </a:r>
            <a:r>
              <a:rPr lang="en-GB" sz="4000" b="1" dirty="0" smtClean="0"/>
              <a:t>)</a:t>
            </a:r>
          </a:p>
          <a:p>
            <a:pPr algn="ctr">
              <a:spcAft>
                <a:spcPts val="600"/>
              </a:spcAft>
            </a:pPr>
            <a:endParaRPr lang="en-GB" sz="4000" b="1" dirty="0"/>
          </a:p>
          <a:p>
            <a:pPr algn="ctr">
              <a:spcAft>
                <a:spcPts val="600"/>
              </a:spcAft>
            </a:pPr>
            <a:r>
              <a:rPr lang="en-GB" sz="4000" b="1" dirty="0" smtClean="0"/>
              <a:t>14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September 2017</a:t>
            </a:r>
          </a:p>
          <a:p>
            <a:pPr algn="ctr">
              <a:spcAft>
                <a:spcPts val="600"/>
              </a:spcAft>
            </a:pPr>
            <a:r>
              <a:rPr lang="en-GB" sz="4000" b="1" dirty="0" smtClean="0"/>
              <a:t>1pm to 3pm The Beehive, </a:t>
            </a:r>
            <a:r>
              <a:rPr lang="en-GB" sz="4000" b="1" dirty="0" err="1" smtClean="0"/>
              <a:t>Grays</a:t>
            </a:r>
            <a:endParaRPr lang="en-GB" sz="4000" b="1" dirty="0"/>
          </a:p>
          <a:p>
            <a:pPr>
              <a:spcAft>
                <a:spcPts val="600"/>
              </a:spcAft>
            </a:pPr>
            <a:endParaRPr lang="en-GB" sz="1600" dirty="0"/>
          </a:p>
          <a:p>
            <a:pPr>
              <a:spcAft>
                <a:spcPts val="600"/>
              </a:spcAft>
            </a:pPr>
            <a:endParaRPr lang="en-GB" sz="1600" dirty="0"/>
          </a:p>
          <a:p>
            <a:pPr>
              <a:spcAft>
                <a:spcPts val="600"/>
              </a:spcAft>
            </a:pPr>
            <a:endParaRPr lang="en-GB" sz="1600" dirty="0"/>
          </a:p>
          <a:p>
            <a:pPr>
              <a:spcAft>
                <a:spcPts val="600"/>
              </a:spcAft>
            </a:pPr>
            <a:endParaRPr lang="en-GB" b="1" dirty="0" smtClean="0"/>
          </a:p>
          <a:p>
            <a:pPr>
              <a:spcAft>
                <a:spcPts val="600"/>
              </a:spcAft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36518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Adults, Health and Housing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0" y="6371803"/>
            <a:ext cx="9144000" cy="361950"/>
            <a:chOff x="0" y="6381750"/>
            <a:chExt cx="9144000" cy="361950"/>
          </a:xfrm>
        </p:grpSpPr>
        <p:sp>
          <p:nvSpPr>
            <p:cNvPr id="17" name="Rectangle 16"/>
            <p:cNvSpPr/>
            <p:nvPr/>
          </p:nvSpPr>
          <p:spPr>
            <a:xfrm>
              <a:off x="0" y="6381750"/>
              <a:ext cx="9144000" cy="361950"/>
            </a:xfrm>
            <a:prstGeom prst="rect">
              <a:avLst/>
            </a:prstGeom>
            <a:solidFill>
              <a:srgbClr val="57505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r">
                <a:defRPr/>
              </a:pPr>
              <a:endParaRPr lang="en-US" sz="1800" dirty="0"/>
            </a:p>
          </p:txBody>
        </p:sp>
        <p:pic>
          <p:nvPicPr>
            <p:cNvPr id="18" name="Picture 17" descr="thurrock.gov.uk_white.eps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251700" y="6435725"/>
              <a:ext cx="1550988" cy="23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Rectangle 1"/>
          <p:cNvSpPr/>
          <p:nvPr/>
        </p:nvSpPr>
        <p:spPr>
          <a:xfrm>
            <a:off x="0" y="908720"/>
            <a:ext cx="91440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sz="1600" dirty="0"/>
          </a:p>
          <a:p>
            <a:pPr>
              <a:spcAft>
                <a:spcPts val="600"/>
              </a:spcAft>
            </a:pPr>
            <a:endParaRPr lang="en-GB" sz="1600" dirty="0"/>
          </a:p>
          <a:p>
            <a:pPr>
              <a:spcAft>
                <a:spcPts val="600"/>
              </a:spcAft>
            </a:pPr>
            <a:endParaRPr lang="en-GB" sz="1600" dirty="0"/>
          </a:p>
          <a:p>
            <a:pPr>
              <a:spcAft>
                <a:spcPts val="600"/>
              </a:spcAft>
            </a:pPr>
            <a:endParaRPr lang="en-GB" b="1" dirty="0" smtClean="0"/>
          </a:p>
          <a:p>
            <a:pPr>
              <a:spcAft>
                <a:spcPts val="600"/>
              </a:spcAft>
            </a:pPr>
            <a:endParaRPr lang="en-GB" b="1" dirty="0"/>
          </a:p>
        </p:txBody>
      </p:sp>
      <p:sp>
        <p:nvSpPr>
          <p:cNvPr id="7" name="Rectangle 6"/>
          <p:cNvSpPr/>
          <p:nvPr/>
        </p:nvSpPr>
        <p:spPr>
          <a:xfrm>
            <a:off x="-4564" y="908720"/>
            <a:ext cx="9144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 smtClean="0"/>
          </a:p>
          <a:p>
            <a:pPr algn="ctr"/>
            <a:r>
              <a:rPr lang="en-GB" sz="2000" b="1" dirty="0" smtClean="0"/>
              <a:t>Welcomes, Introductions &amp; Housekeeping</a:t>
            </a:r>
            <a:endParaRPr lang="en-GB" sz="2000" b="1" dirty="0"/>
          </a:p>
          <a:p>
            <a:pPr algn="ctr"/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582341"/>
            <a:ext cx="90364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Ian </a:t>
            </a:r>
            <a:r>
              <a:rPr lang="en-GB" dirty="0"/>
              <a:t>Kennard </a:t>
            </a:r>
            <a:r>
              <a:rPr lang="en-GB" dirty="0" smtClean="0"/>
              <a:t>:| </a:t>
            </a:r>
            <a:r>
              <a:rPr lang="en-GB" dirty="0"/>
              <a:t>Direct Payments &amp; Personal </a:t>
            </a:r>
            <a:r>
              <a:rPr lang="en-GB" dirty="0" smtClean="0"/>
              <a:t>Budgets| </a:t>
            </a:r>
            <a:r>
              <a:rPr lang="en-GB" dirty="0" smtClean="0">
                <a:hlinkClick r:id="rId3"/>
              </a:rPr>
              <a:t>ikennard@thurrock.gov.uk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Ian Evans :| Director of Thurrock Coalition | </a:t>
            </a:r>
            <a:r>
              <a:rPr lang="en-GB" dirty="0" smtClean="0">
                <a:hlinkClick r:id="rId4"/>
              </a:rPr>
              <a:t>ian@thurrockcoalition.co.uk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8998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4564" y="908720"/>
            <a:ext cx="9144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Agenda</a:t>
            </a:r>
            <a:endParaRPr lang="en-GB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Adults, Health and Housing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0" y="6371803"/>
            <a:ext cx="9144000" cy="361950"/>
            <a:chOff x="0" y="6381750"/>
            <a:chExt cx="9144000" cy="361950"/>
          </a:xfrm>
        </p:grpSpPr>
        <p:sp>
          <p:nvSpPr>
            <p:cNvPr id="17" name="Rectangle 16"/>
            <p:cNvSpPr/>
            <p:nvPr/>
          </p:nvSpPr>
          <p:spPr>
            <a:xfrm>
              <a:off x="0" y="6381750"/>
              <a:ext cx="9144000" cy="361950"/>
            </a:xfrm>
            <a:prstGeom prst="rect">
              <a:avLst/>
            </a:prstGeom>
            <a:solidFill>
              <a:srgbClr val="57505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r">
                <a:defRPr/>
              </a:pPr>
              <a:endParaRPr lang="en-US" sz="1800" dirty="0"/>
            </a:p>
          </p:txBody>
        </p:sp>
        <p:pic>
          <p:nvPicPr>
            <p:cNvPr id="18" name="Picture 17" descr="thurrock.gov.uk_white.eps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251700" y="6435725"/>
              <a:ext cx="1550988" cy="23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Rectangle 1"/>
          <p:cNvSpPr/>
          <p:nvPr/>
        </p:nvSpPr>
        <p:spPr>
          <a:xfrm>
            <a:off x="104478" y="1268760"/>
            <a:ext cx="8856984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r>
              <a:rPr lang="en-GB" dirty="0" smtClean="0"/>
              <a:t>Purpose of the group (</a:t>
            </a:r>
            <a:r>
              <a:rPr lang="en-GB" dirty="0"/>
              <a:t>5</a:t>
            </a:r>
            <a:r>
              <a:rPr lang="en-GB" dirty="0" smtClean="0"/>
              <a:t> mins).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 smtClean="0"/>
              <a:t>Current view / experience of Direct Payments – Group Work &amp; Feedback (30-45 mins)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 smtClean="0"/>
              <a:t>Break (15 mins)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 smtClean="0"/>
              <a:t>Themes to explore – Group work &amp; Feedback (30-45 mins).</a:t>
            </a:r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r>
              <a:rPr lang="en-GB" dirty="0" smtClean="0"/>
              <a:t>Questions.</a:t>
            </a:r>
          </a:p>
          <a:p>
            <a:pPr marL="342900" indent="-342900">
              <a:buAutoNum type="arabicPeriod"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8334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4564" y="908720"/>
            <a:ext cx="9144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 smtClean="0"/>
          </a:p>
          <a:p>
            <a:pPr algn="ctr"/>
            <a:r>
              <a:rPr lang="en-GB" sz="2000" b="1" dirty="0" smtClean="0"/>
              <a:t>Purpose </a:t>
            </a:r>
            <a:r>
              <a:rPr lang="en-GB" sz="2000" b="1" dirty="0"/>
              <a:t>of the Group?</a:t>
            </a:r>
          </a:p>
          <a:p>
            <a:pPr algn="ctr"/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Adults, Health and Housing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0" y="6371803"/>
            <a:ext cx="9144000" cy="361950"/>
            <a:chOff x="0" y="6381750"/>
            <a:chExt cx="9144000" cy="361950"/>
          </a:xfrm>
        </p:grpSpPr>
        <p:sp>
          <p:nvSpPr>
            <p:cNvPr id="17" name="Rectangle 16"/>
            <p:cNvSpPr/>
            <p:nvPr/>
          </p:nvSpPr>
          <p:spPr>
            <a:xfrm>
              <a:off x="0" y="6381750"/>
              <a:ext cx="9144000" cy="361950"/>
            </a:xfrm>
            <a:prstGeom prst="rect">
              <a:avLst/>
            </a:prstGeom>
            <a:solidFill>
              <a:srgbClr val="57505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r">
                <a:defRPr/>
              </a:pPr>
              <a:endParaRPr lang="en-US" sz="1800" dirty="0"/>
            </a:p>
          </p:txBody>
        </p:sp>
        <p:pic>
          <p:nvPicPr>
            <p:cNvPr id="18" name="Picture 17" descr="thurrock.gov.uk_white.eps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251700" y="6435725"/>
              <a:ext cx="1550988" cy="23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Rectangle 1"/>
          <p:cNvSpPr/>
          <p:nvPr/>
        </p:nvSpPr>
        <p:spPr>
          <a:xfrm>
            <a:off x="107504" y="1412776"/>
            <a:ext cx="89289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To regularly engage with Direct Payment </a:t>
            </a:r>
            <a:r>
              <a:rPr lang="en-GB" dirty="0" smtClean="0"/>
              <a:t>Users.</a:t>
            </a:r>
            <a:endParaRPr lang="en-GB" dirty="0"/>
          </a:p>
          <a:p>
            <a:r>
              <a:rPr lang="en-GB" dirty="0"/>
              <a:t> </a:t>
            </a:r>
            <a:endParaRPr lang="en-GB" dirty="0" smtClean="0"/>
          </a:p>
          <a:p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To address key concerns and issues that impact Direct Payment Users and the Authority.</a:t>
            </a:r>
          </a:p>
          <a:p>
            <a:r>
              <a:rPr lang="en-GB" dirty="0"/>
              <a:t> </a:t>
            </a:r>
            <a:endParaRPr lang="en-GB" dirty="0" smtClean="0"/>
          </a:p>
          <a:p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To identify gaps in applied practice or in the marketplace as a whole that relate to the use of Direct Payments.</a:t>
            </a:r>
          </a:p>
          <a:p>
            <a:r>
              <a:rPr lang="en-GB" dirty="0"/>
              <a:t> </a:t>
            </a:r>
            <a:endParaRPr lang="en-GB" dirty="0" smtClean="0"/>
          </a:p>
          <a:p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To highlight external pressures or issues to Direct Payment users</a:t>
            </a:r>
            <a:r>
              <a:rPr lang="en-GB" dirty="0" smtClean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Identify themes to be explored that would improve the Direct Payment experience.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4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4564" y="908720"/>
            <a:ext cx="9144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Current view / Your Experience – Group Exercise </a:t>
            </a:r>
            <a:endParaRPr lang="en-GB" sz="2000" b="1" dirty="0">
              <a:solidFill>
                <a:schemeClr val="bg1"/>
              </a:solidFill>
            </a:endParaRPr>
          </a:p>
          <a:p>
            <a:pPr algn="ctr"/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Adults, Health and Housing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0" y="6371803"/>
            <a:ext cx="9144000" cy="361950"/>
            <a:chOff x="0" y="6381750"/>
            <a:chExt cx="9144000" cy="361950"/>
          </a:xfrm>
        </p:grpSpPr>
        <p:sp>
          <p:nvSpPr>
            <p:cNvPr id="17" name="Rectangle 16"/>
            <p:cNvSpPr/>
            <p:nvPr/>
          </p:nvSpPr>
          <p:spPr>
            <a:xfrm>
              <a:off x="0" y="6381750"/>
              <a:ext cx="9144000" cy="361950"/>
            </a:xfrm>
            <a:prstGeom prst="rect">
              <a:avLst/>
            </a:prstGeom>
            <a:solidFill>
              <a:srgbClr val="57505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r">
                <a:defRPr/>
              </a:pPr>
              <a:endParaRPr lang="en-US" sz="1800" dirty="0"/>
            </a:p>
          </p:txBody>
        </p:sp>
        <p:pic>
          <p:nvPicPr>
            <p:cNvPr id="18" name="Picture 17" descr="thurrock.gov.uk_white.eps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251700" y="6435725"/>
              <a:ext cx="1550988" cy="23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1" name="Picture 6" descr="C:\Users\ikennard\AppData\Local\Microsoft\Windows\Temporary Internet Files\Content.IE5\GTAZWZV1\question-mark-u3s0fw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3" y="1484784"/>
            <a:ext cx="1284238" cy="118120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ikennard\AppData\Local\Microsoft\Windows\Temporary Internet Files\Content.IE5\RLYGUHBV\10346580305_d5977a8c8a_z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60" y="3139642"/>
            <a:ext cx="1152127" cy="105969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85924" y="1628800"/>
            <a:ext cx="658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do you think of the current processes you have experienced?</a:t>
            </a:r>
            <a:endParaRPr lang="en-GB" dirty="0"/>
          </a:p>
        </p:txBody>
      </p:sp>
      <p:pic>
        <p:nvPicPr>
          <p:cNvPr id="1026" name="Picture 2" descr="C:\Users\ikennard\AppData\Local\Microsoft\Windows\Temporary Internet Files\Content.IE5\8RY8N5XY\Strengths-and-Weaknesses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728" y="1906816"/>
            <a:ext cx="1328936" cy="132893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3186682" y="2481327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What are the strengths and weaknesses?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1661987" y="3374901"/>
            <a:ext cx="7119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Is there any additional help or support you require or anything the Authority could do better?</a:t>
            </a:r>
            <a:endParaRPr lang="en-GB" dirty="0"/>
          </a:p>
        </p:txBody>
      </p:sp>
      <p:pic>
        <p:nvPicPr>
          <p:cNvPr id="1030" name="Picture 6" descr="C:\Users\ikennard\AppData\Local\Microsoft\Windows\Temporary Internet Files\Content.IE5\TE6MJWU5\Honest_is_the_Best_Poetry._--_Gregory_Alan_Elliott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358" y="4209649"/>
            <a:ext cx="1550988" cy="102184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79512" y="4453382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Has the idea of Direct Payments lived up to your expectations?</a:t>
            </a:r>
            <a:endParaRPr lang="en-GB" dirty="0"/>
          </a:p>
        </p:txBody>
      </p:sp>
      <p:pic>
        <p:nvPicPr>
          <p:cNvPr id="1031" name="Picture 7" descr="C:\Users\ikennard\AppData\Local\Microsoft\Windows\Temporary Internet Files\Content.IE5\RVXC5QMR\improve[1]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121" y="5013176"/>
            <a:ext cx="1904599" cy="102184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3439775" y="5384599"/>
            <a:ext cx="5274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 can we improve the experience?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349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4564" y="908720"/>
            <a:ext cx="9144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Themes To Explore– Group Exercise </a:t>
            </a:r>
            <a:endParaRPr lang="en-GB" sz="2000" b="1" dirty="0">
              <a:solidFill>
                <a:schemeClr val="bg1"/>
              </a:solidFill>
            </a:endParaRPr>
          </a:p>
          <a:p>
            <a:pPr algn="ctr"/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Adults, Health and Housing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0" y="6371803"/>
            <a:ext cx="9144000" cy="361950"/>
            <a:chOff x="0" y="6381750"/>
            <a:chExt cx="9144000" cy="361950"/>
          </a:xfrm>
        </p:grpSpPr>
        <p:sp>
          <p:nvSpPr>
            <p:cNvPr id="17" name="Rectangle 16"/>
            <p:cNvSpPr/>
            <p:nvPr/>
          </p:nvSpPr>
          <p:spPr>
            <a:xfrm>
              <a:off x="0" y="6381750"/>
              <a:ext cx="9144000" cy="361950"/>
            </a:xfrm>
            <a:prstGeom prst="rect">
              <a:avLst/>
            </a:prstGeom>
            <a:solidFill>
              <a:srgbClr val="57505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r">
                <a:defRPr/>
              </a:pPr>
              <a:endParaRPr lang="en-US" sz="1800" dirty="0"/>
            </a:p>
          </p:txBody>
        </p:sp>
        <p:pic>
          <p:nvPicPr>
            <p:cNvPr id="18" name="Picture 17" descr="thurrock.gov.uk_white.eps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251700" y="6435725"/>
              <a:ext cx="1550988" cy="23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2" name="Picture 4" descr="C:\Users\ikennard\AppData\Local\Microsoft\Windows\Temporary Internet Files\Content.IE5\0ZOHGU7G\Question_Mark_Icon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44" y="1412776"/>
            <a:ext cx="1152126" cy="955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1689945" y="1706104"/>
            <a:ext cx="5416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What themes would you like to focus on in the future?</a:t>
            </a:r>
            <a:endParaRPr lang="en-GB" b="1" dirty="0"/>
          </a:p>
        </p:txBody>
      </p:sp>
      <p:pic>
        <p:nvPicPr>
          <p:cNvPr id="25" name="Picture 4" descr="C:\Users\ikennard\AppData\Local\Microsoft\Windows\Temporary Internet Files\Content.IE5\0ZOHGU7G\Question_Mark_Icon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000" y="1484784"/>
            <a:ext cx="1152126" cy="955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ikennard\AppData\Local\Microsoft\Windows\Temporary Internet Files\Content.IE5\RVXC5QMR\Cambio_de_paradigma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5" y="3028310"/>
            <a:ext cx="1822414" cy="151216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1582082" y="35997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Operational?</a:t>
            </a:r>
          </a:p>
        </p:txBody>
      </p:sp>
      <p:pic>
        <p:nvPicPr>
          <p:cNvPr id="2054" name="Picture 6" descr="C:\Users\ikennard\AppData\Local\Microsoft\Windows\Temporary Internet Files\Content.IE5\SV7QWC7E\strategic-content-marketing-plan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840" y="3028310"/>
            <a:ext cx="1648851" cy="136815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6370836" y="361058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Strategic?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1676190" y="4078813"/>
            <a:ext cx="26386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Improving processes.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Better information.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Improving support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6181770" y="4108906"/>
            <a:ext cx="2638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Market changes.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National policy changes.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Local policy changes.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958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4564" y="908720"/>
            <a:ext cx="9144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Themes To Explore– Group Exercise </a:t>
            </a:r>
            <a:endParaRPr lang="en-GB" sz="2000" b="1" dirty="0">
              <a:solidFill>
                <a:schemeClr val="bg1"/>
              </a:solidFill>
            </a:endParaRPr>
          </a:p>
          <a:p>
            <a:pPr algn="ctr"/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Adults, Health and Housing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0" y="6371803"/>
            <a:ext cx="9144000" cy="361950"/>
            <a:chOff x="0" y="6381750"/>
            <a:chExt cx="9144000" cy="361950"/>
          </a:xfrm>
        </p:grpSpPr>
        <p:sp>
          <p:nvSpPr>
            <p:cNvPr id="17" name="Rectangle 16"/>
            <p:cNvSpPr/>
            <p:nvPr/>
          </p:nvSpPr>
          <p:spPr>
            <a:xfrm>
              <a:off x="0" y="6381750"/>
              <a:ext cx="9144000" cy="361950"/>
            </a:xfrm>
            <a:prstGeom prst="rect">
              <a:avLst/>
            </a:prstGeom>
            <a:solidFill>
              <a:srgbClr val="57505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r">
                <a:defRPr/>
              </a:pPr>
              <a:endParaRPr lang="en-US" sz="1800" dirty="0"/>
            </a:p>
          </p:txBody>
        </p:sp>
        <p:pic>
          <p:nvPicPr>
            <p:cNvPr id="18" name="Picture 17" descr="thurrock.gov.uk_white.eps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251700" y="6435725"/>
              <a:ext cx="1550988" cy="23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" name="TextBox 20"/>
          <p:cNvSpPr txBox="1"/>
          <p:nvPr/>
        </p:nvSpPr>
        <p:spPr>
          <a:xfrm>
            <a:off x="1739256" y="5235020"/>
            <a:ext cx="6322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Strategic</a:t>
            </a:r>
            <a:r>
              <a:rPr lang="en-GB" dirty="0" smtClean="0"/>
              <a:t>: The Care Market – Is there enough choice, what are we missing, what do you need / want? </a:t>
            </a:r>
            <a:endParaRPr lang="en-GB" dirty="0"/>
          </a:p>
        </p:txBody>
      </p:sp>
      <p:pic>
        <p:nvPicPr>
          <p:cNvPr id="2" name="Picture 2" descr="C:\Users\ikennard\AppData\Local\Microsoft\Windows\Temporary Internet Files\Content.IE5\SV7QWC7E\148529477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28" y="2636912"/>
            <a:ext cx="1152126" cy="105969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1611624" y="2878728"/>
            <a:ext cx="7119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Strategic</a:t>
            </a:r>
            <a:r>
              <a:rPr lang="en-GB" dirty="0" smtClean="0"/>
              <a:t>: External pressures such as National Living Wage, Auto Enrolment?</a:t>
            </a:r>
            <a:endParaRPr lang="en-GB" dirty="0"/>
          </a:p>
        </p:txBody>
      </p:sp>
      <p:pic>
        <p:nvPicPr>
          <p:cNvPr id="2050" name="Picture 2" descr="C:\Users\ikennard\AppData\Local\Microsoft\Windows\Temporary Internet Files\Content.IE5\0ZOHGU7G\online-business-choices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10" y="4931818"/>
            <a:ext cx="1258962" cy="125273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ikennard\AppData\Local\Microsoft\Windows\Temporary Internet Files\Content.IE5\SV7QWC7E\aprender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611" y="3702632"/>
            <a:ext cx="1258962" cy="125273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483768" y="4144334"/>
            <a:ext cx="4561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Operational</a:t>
            </a:r>
            <a:r>
              <a:rPr lang="en-GB" dirty="0" smtClean="0"/>
              <a:t>: Better information and advice?</a:t>
            </a:r>
            <a:endParaRPr lang="en-GB" dirty="0"/>
          </a:p>
        </p:txBody>
      </p:sp>
      <p:pic>
        <p:nvPicPr>
          <p:cNvPr id="2052" name="Picture 4" descr="C:\Users\ikennard\AppData\Local\Microsoft\Windows\Temporary Internet Files\Content.IE5\0ZOHGU7G\Question_Mark_Icon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19" y="1412776"/>
            <a:ext cx="1152126" cy="955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1489919" y="1706104"/>
            <a:ext cx="5419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Examples</a:t>
            </a:r>
            <a:endParaRPr lang="en-GB" b="1" dirty="0"/>
          </a:p>
        </p:txBody>
      </p:sp>
      <p:pic>
        <p:nvPicPr>
          <p:cNvPr id="19" name="Picture 4" descr="C:\Users\ikennard\AppData\Local\Microsoft\Windows\Temporary Internet Files\Content.IE5\0ZOHGU7G\Question_Mark_Icon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744" y="1476491"/>
            <a:ext cx="1152126" cy="955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296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4564" y="908720"/>
            <a:ext cx="9144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Open Forum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Adults, Health and Housing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0" y="6371803"/>
            <a:ext cx="9144000" cy="361950"/>
            <a:chOff x="0" y="6381750"/>
            <a:chExt cx="9144000" cy="361950"/>
          </a:xfrm>
        </p:grpSpPr>
        <p:sp>
          <p:nvSpPr>
            <p:cNvPr id="17" name="Rectangle 16"/>
            <p:cNvSpPr/>
            <p:nvPr/>
          </p:nvSpPr>
          <p:spPr>
            <a:xfrm>
              <a:off x="0" y="6381750"/>
              <a:ext cx="9144000" cy="361950"/>
            </a:xfrm>
            <a:prstGeom prst="rect">
              <a:avLst/>
            </a:prstGeom>
            <a:solidFill>
              <a:srgbClr val="57505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r">
                <a:defRPr/>
              </a:pPr>
              <a:endParaRPr lang="en-US" sz="1800" dirty="0"/>
            </a:p>
          </p:txBody>
        </p:sp>
        <p:pic>
          <p:nvPicPr>
            <p:cNvPr id="18" name="Picture 17" descr="thurrock.gov.uk_white.eps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251700" y="6435725"/>
              <a:ext cx="1550988" cy="23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Box 7"/>
          <p:cNvSpPr txBox="1"/>
          <p:nvPr/>
        </p:nvSpPr>
        <p:spPr>
          <a:xfrm>
            <a:off x="3223742" y="3582948"/>
            <a:ext cx="2664296" cy="369332"/>
          </a:xfrm>
          <a:prstGeom prst="rect">
            <a:avLst/>
          </a:prstGeom>
          <a:noFill/>
          <a:ln w="571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Questions?</a:t>
            </a:r>
            <a:endParaRPr lang="en-GB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652120" y="1844824"/>
            <a:ext cx="2664296" cy="369332"/>
          </a:xfrm>
          <a:prstGeom prst="rect">
            <a:avLst/>
          </a:prstGeom>
          <a:noFill/>
          <a:ln w="571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Feedback?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203476" y="5353913"/>
            <a:ext cx="3240360" cy="646331"/>
          </a:xfrm>
          <a:prstGeom prst="rect">
            <a:avLst/>
          </a:prstGeom>
          <a:noFill/>
          <a:ln w="571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What theme (s) would you like to focus on?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888038" y="4351933"/>
            <a:ext cx="2880320" cy="369332"/>
          </a:xfrm>
          <a:prstGeom prst="rect">
            <a:avLst/>
          </a:prstGeom>
          <a:noFill/>
          <a:ln w="571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Are we missing anyone out?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2843808" y="2420888"/>
            <a:ext cx="2376264" cy="646331"/>
          </a:xfrm>
          <a:prstGeom prst="rect">
            <a:avLst/>
          </a:prstGeom>
          <a:noFill/>
          <a:ln w="571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Is the groups purpose appropriate?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323528" y="1537241"/>
            <a:ext cx="2880320" cy="369332"/>
          </a:xfrm>
          <a:prstGeom prst="rect">
            <a:avLst/>
          </a:prstGeom>
          <a:noFill/>
          <a:ln w="571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Is the group required?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297657" y="4289951"/>
            <a:ext cx="2880320" cy="369332"/>
          </a:xfrm>
          <a:prstGeom prst="rect">
            <a:avLst/>
          </a:prstGeom>
          <a:noFill/>
          <a:ln w="571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Will this add value?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511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4137</TotalTime>
  <Words>332</Words>
  <Application>Microsoft Office PowerPoint</Application>
  <PresentationFormat>On-screen Show (4:3)</PresentationFormat>
  <Paragraphs>93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Thurrock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Kennard</dc:creator>
  <cp:lastModifiedBy>Ian Evans</cp:lastModifiedBy>
  <cp:revision>148</cp:revision>
  <cp:lastPrinted>2017-08-30T11:09:40Z</cp:lastPrinted>
  <dcterms:created xsi:type="dcterms:W3CDTF">2015-06-01T11:13:33Z</dcterms:created>
  <dcterms:modified xsi:type="dcterms:W3CDTF">2017-08-30T11:22:09Z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A2239811</vt:lpwstr>
  </property>
  <property fmtid="{D5CDD505-2E9C-101B-9397-08002B2CF9AE}" pid="4" name="Objective-Title">
    <vt:lpwstr>DP Presentation</vt:lpwstr>
  </property>
  <property fmtid="{D5CDD505-2E9C-101B-9397-08002B2CF9AE}" pid="5" name="Objective-Comment">
    <vt:lpwstr/>
  </property>
  <property fmtid="{D5CDD505-2E9C-101B-9397-08002B2CF9AE}" pid="6" name="Objective-CreationStamp">
    <vt:filetime>2016-10-07T07:55:07Z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2016-12-16T12:43:47Z</vt:filetime>
  </property>
  <property fmtid="{D5CDD505-2E9C-101B-9397-08002B2CF9AE}" pid="10" name="Objective-ModificationStamp">
    <vt:filetime>2016-12-16T12:43:48Z</vt:filetime>
  </property>
  <property fmtid="{D5CDD505-2E9C-101B-9397-08002B2CF9AE}" pid="11" name="Objective-Owner">
    <vt:lpwstr>Kennard, Ian</vt:lpwstr>
  </property>
  <property fmtid="{D5CDD505-2E9C-101B-9397-08002B2CF9AE}" pid="12" name="Objective-Path">
    <vt:lpwstr>Thurrock Global Folder:Thurrock Corporate File Plan:Procurement:Contracting:Adults, Health &amp; Commissioning Contracts:Living Well at Home:Personal Budget, Electronic Monitoring &amp; E Billing:</vt:lpwstr>
  </property>
  <property fmtid="{D5CDD505-2E9C-101B-9397-08002B2CF9AE}" pid="13" name="Objective-Parent">
    <vt:lpwstr>Personal Budget, Electronic Monitoring &amp; E Billing</vt:lpwstr>
  </property>
  <property fmtid="{D5CDD505-2E9C-101B-9397-08002B2CF9AE}" pid="14" name="Objective-State">
    <vt:lpwstr>Published</vt:lpwstr>
  </property>
  <property fmtid="{D5CDD505-2E9C-101B-9397-08002B2CF9AE}" pid="15" name="Objective-Version">
    <vt:lpwstr>2.0</vt:lpwstr>
  </property>
  <property fmtid="{D5CDD505-2E9C-101B-9397-08002B2CF9AE}" pid="16" name="Objective-VersionNumber">
    <vt:r8>2</vt:r8>
  </property>
  <property fmtid="{D5CDD505-2E9C-101B-9397-08002B2CF9AE}" pid="17" name="Objective-VersionComment">
    <vt:lpwstr/>
  </property>
  <property fmtid="{D5CDD505-2E9C-101B-9397-08002B2CF9AE}" pid="18" name="Objective-FileNumber">
    <vt:lpwstr>qA200635</vt:lpwstr>
  </property>
  <property fmtid="{D5CDD505-2E9C-101B-9397-08002B2CF9AE}" pid="19" name="Objective-Classification">
    <vt:lpwstr>[Inherited - none]</vt:lpwstr>
  </property>
  <property fmtid="{D5CDD505-2E9C-101B-9397-08002B2CF9AE}" pid="20" name="Objective-Caveats">
    <vt:lpwstr>groups: Active Users; </vt:lpwstr>
  </property>
</Properties>
</file>