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4"/>
  </p:notesMasterIdLst>
  <p:sldIdLst>
    <p:sldId id="259" r:id="rId3"/>
    <p:sldId id="261" r:id="rId4"/>
    <p:sldId id="272" r:id="rId5"/>
    <p:sldId id="260" r:id="rId6"/>
    <p:sldId id="292" r:id="rId7"/>
    <p:sldId id="293" r:id="rId8"/>
    <p:sldId id="291" r:id="rId9"/>
    <p:sldId id="284" r:id="rId10"/>
    <p:sldId id="287" r:id="rId11"/>
    <p:sldId id="288" r:id="rId12"/>
    <p:sldId id="290" r:id="rId13"/>
  </p:sldIdLst>
  <p:sldSz cx="9144000" cy="6858000" type="screen4x3"/>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nard, Ian" initials="KI"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89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604" autoAdjust="0"/>
  </p:normalViewPr>
  <p:slideViewPr>
    <p:cSldViewPr>
      <p:cViewPr>
        <p:scale>
          <a:sx n="100" d="100"/>
          <a:sy n="100" d="100"/>
        </p:scale>
        <p:origin x="-1950" y="-3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4014" cy="49538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33505" y="1"/>
            <a:ext cx="2934014" cy="495380"/>
          </a:xfrm>
          <a:prstGeom prst="rect">
            <a:avLst/>
          </a:prstGeom>
        </p:spPr>
        <p:txBody>
          <a:bodyPr vert="horz" lIns="91440" tIns="45720" rIns="91440" bIns="45720" rtlCol="0"/>
          <a:lstStyle>
            <a:lvl1pPr algn="r">
              <a:defRPr sz="1200"/>
            </a:lvl1pPr>
          </a:lstStyle>
          <a:p>
            <a:fld id="{1BE63D29-2357-4F53-9ECA-866614EC108E}" type="datetimeFigureOut">
              <a:rPr lang="en-GB" smtClean="0"/>
              <a:t>05/06/2018</a:t>
            </a:fld>
            <a:endParaRPr lang="en-GB" dirty="0"/>
          </a:p>
        </p:txBody>
      </p:sp>
      <p:sp>
        <p:nvSpPr>
          <p:cNvPr id="4" name="Slide Image Placeholder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6594" y="4705310"/>
            <a:ext cx="5415912" cy="445841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9028"/>
            <a:ext cx="2934014" cy="49537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33505" y="9409028"/>
            <a:ext cx="2934014" cy="495379"/>
          </a:xfrm>
          <a:prstGeom prst="rect">
            <a:avLst/>
          </a:prstGeom>
        </p:spPr>
        <p:txBody>
          <a:bodyPr vert="horz" lIns="91440" tIns="45720" rIns="91440" bIns="45720" rtlCol="0" anchor="b"/>
          <a:lstStyle>
            <a:lvl1pPr algn="r">
              <a:defRPr sz="1200"/>
            </a:lvl1pPr>
          </a:lstStyle>
          <a:p>
            <a:fld id="{0ED7830C-496A-45A5-8F5C-EA192CFBD4C9}" type="slidenum">
              <a:rPr lang="en-GB" smtClean="0"/>
              <a:t>‹#›</a:t>
            </a:fld>
            <a:endParaRPr lang="en-GB" dirty="0"/>
          </a:p>
        </p:txBody>
      </p:sp>
    </p:spTree>
    <p:extLst>
      <p:ext uri="{BB962C8B-B14F-4D97-AF65-F5344CB8AC3E}">
        <p14:creationId xmlns:p14="http://schemas.microsoft.com/office/powerpoint/2010/main" val="262863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CBC025-4802-4149-A2F4-62BB8E4FCB3F}" type="datetimeFigureOut">
              <a:rPr lang="en-GB" smtClean="0"/>
              <a:t>05/06/2018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1950821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CBC025-4802-4149-A2F4-62BB8E4FCB3F}" type="datetimeFigureOut">
              <a:rPr lang="en-GB" smtClean="0"/>
              <a:t>05/06/2018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209538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CBC025-4802-4149-A2F4-62BB8E4FCB3F}" type="datetimeFigureOut">
              <a:rPr lang="en-GB" smtClean="0"/>
              <a:t>05/06/2018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309551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CBC025-4802-4149-A2F4-62BB8E4FCB3F}" type="datetimeFigureOut">
              <a:rPr lang="en-GB" smtClean="0"/>
              <a:t>05/06/2018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59654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CBC025-4802-4149-A2F4-62BB8E4FCB3F}" type="datetimeFigureOut">
              <a:rPr lang="en-GB" smtClean="0"/>
              <a:t>05/06/2018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20996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CBC025-4802-4149-A2F4-62BB8E4FCB3F}" type="datetimeFigureOut">
              <a:rPr lang="en-GB" smtClean="0"/>
              <a:t>05/06/2018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331529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CBC025-4802-4149-A2F4-62BB8E4FCB3F}" type="datetimeFigureOut">
              <a:rPr lang="en-GB" smtClean="0"/>
              <a:t>05/06/2018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290729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CBC025-4802-4149-A2F4-62BB8E4FCB3F}" type="datetimeFigureOut">
              <a:rPr lang="en-GB" smtClean="0"/>
              <a:t>05/06/2018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272618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BC025-4802-4149-A2F4-62BB8E4FCB3F}" type="datetimeFigureOut">
              <a:rPr lang="en-GB" smtClean="0"/>
              <a:t>05/06/2018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372245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CBC025-4802-4149-A2F4-62BB8E4FCB3F}" type="datetimeFigureOut">
              <a:rPr lang="en-GB" smtClean="0"/>
              <a:t>05/06/2018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240389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CBC025-4802-4149-A2F4-62BB8E4FCB3F}" type="datetimeFigureOut">
              <a:rPr lang="en-GB" smtClean="0"/>
              <a:t>05/06/2018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C078D04-AB6D-4620-8FA5-D0ED506E6624}" type="slidenum">
              <a:rPr lang="en-GB" smtClean="0"/>
              <a:t>‹#›</a:t>
            </a:fld>
            <a:endParaRPr lang="en-GB" dirty="0"/>
          </a:p>
        </p:txBody>
      </p:sp>
    </p:spTree>
    <p:extLst>
      <p:ext uri="{BB962C8B-B14F-4D97-AF65-F5344CB8AC3E}">
        <p14:creationId xmlns:p14="http://schemas.microsoft.com/office/powerpoint/2010/main" val="267264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BC025-4802-4149-A2F4-62BB8E4FCB3F}" type="datetimeFigureOut">
              <a:rPr lang="en-GB" smtClean="0"/>
              <a:t>05/06/2018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78D04-AB6D-4620-8FA5-D0ED506E6624}" type="slidenum">
              <a:rPr lang="en-GB" smtClean="0"/>
              <a:t>‹#›</a:t>
            </a:fld>
            <a:endParaRPr lang="en-GB" dirty="0"/>
          </a:p>
        </p:txBody>
      </p:sp>
    </p:spTree>
    <p:extLst>
      <p:ext uri="{BB962C8B-B14F-4D97-AF65-F5344CB8AC3E}">
        <p14:creationId xmlns:p14="http://schemas.microsoft.com/office/powerpoint/2010/main" val="1529595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ikennard@thurrock.gov.uk" TargetMode="Externa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hyperlink" Target="mailto:ian@thurrockcoalition.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2" name="Rectangle 1"/>
          <p:cNvSpPr/>
          <p:nvPr/>
        </p:nvSpPr>
        <p:spPr>
          <a:xfrm>
            <a:off x="0" y="908720"/>
            <a:ext cx="9144000" cy="5155257"/>
          </a:xfrm>
          <a:prstGeom prst="rect">
            <a:avLst/>
          </a:prstGeom>
        </p:spPr>
        <p:txBody>
          <a:bodyPr wrap="square">
            <a:spAutoFit/>
          </a:bodyPr>
          <a:lstStyle/>
          <a:p>
            <a:pPr algn="ctr">
              <a:spcAft>
                <a:spcPts val="600"/>
              </a:spcAft>
            </a:pPr>
            <a:endParaRPr lang="en-GB" sz="4000" b="1" dirty="0" smtClean="0"/>
          </a:p>
          <a:p>
            <a:pPr algn="ctr">
              <a:spcAft>
                <a:spcPts val="600"/>
              </a:spcAft>
            </a:pPr>
            <a:endParaRPr lang="en-GB" sz="4000" b="1" dirty="0"/>
          </a:p>
          <a:p>
            <a:pPr algn="ctr">
              <a:spcAft>
                <a:spcPts val="600"/>
              </a:spcAft>
            </a:pPr>
            <a:r>
              <a:rPr lang="en-GB" sz="4000" b="1" dirty="0" smtClean="0"/>
              <a:t>DPEG – ‘Policy Co-Production’</a:t>
            </a:r>
          </a:p>
          <a:p>
            <a:pPr algn="ctr">
              <a:spcAft>
                <a:spcPts val="600"/>
              </a:spcAft>
            </a:pPr>
            <a:endParaRPr lang="en-GB" sz="4000" b="1" dirty="0"/>
          </a:p>
          <a:p>
            <a:pPr algn="ctr">
              <a:spcAft>
                <a:spcPts val="600"/>
              </a:spcAft>
            </a:pPr>
            <a:r>
              <a:rPr lang="en-GB" sz="4000" b="1" dirty="0" smtClean="0"/>
              <a:t>Session 3</a:t>
            </a:r>
            <a:endParaRPr lang="en-GB" sz="4000" b="1" dirty="0"/>
          </a:p>
          <a:p>
            <a:pPr>
              <a:spcAft>
                <a:spcPts val="600"/>
              </a:spcAft>
            </a:pPr>
            <a:endParaRPr lang="en-GB" sz="1600" dirty="0"/>
          </a:p>
          <a:p>
            <a:pPr>
              <a:spcAft>
                <a:spcPts val="600"/>
              </a:spcAft>
            </a:pPr>
            <a:endParaRPr lang="en-GB" sz="1600" dirty="0"/>
          </a:p>
          <a:p>
            <a:pPr>
              <a:spcAft>
                <a:spcPts val="600"/>
              </a:spcAft>
            </a:pPr>
            <a:endParaRPr lang="en-GB" sz="1600" dirty="0"/>
          </a:p>
          <a:p>
            <a:pPr>
              <a:spcAft>
                <a:spcPts val="600"/>
              </a:spcAft>
            </a:pPr>
            <a:endParaRPr lang="en-GB" b="1" dirty="0" smtClean="0"/>
          </a:p>
          <a:p>
            <a:pPr>
              <a:spcAft>
                <a:spcPts val="600"/>
              </a:spcAft>
            </a:pPr>
            <a:endParaRPr lang="en-GB" b="1" dirty="0"/>
          </a:p>
        </p:txBody>
      </p:sp>
    </p:spTree>
    <p:extLst>
      <p:ext uri="{BB962C8B-B14F-4D97-AF65-F5344CB8AC3E}">
        <p14:creationId xmlns:p14="http://schemas.microsoft.com/office/powerpoint/2010/main" val="236518979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2000" b="1" dirty="0" smtClean="0"/>
              <a:t>‘Underspends of Direct Payments’</a:t>
            </a:r>
            <a:endParaRPr lang="en-GB" sz="2000" b="1" dirty="0"/>
          </a:p>
          <a:p>
            <a:pPr algn="ctr"/>
            <a:endParaRPr lang="en-GB" sz="16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pic>
        <p:nvPicPr>
          <p:cNvPr id="4098" name="Picture 2" descr="C:\Users\ikennard\AppData\Local\Microsoft\Windows\Temporary Internet Files\Content.IE5\3W9I264X\6093700157_5b46c88fb3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5653" y="1297335"/>
            <a:ext cx="2438400" cy="15468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1325910"/>
            <a:ext cx="6120680" cy="1569660"/>
          </a:xfrm>
          <a:prstGeom prst="rect">
            <a:avLst/>
          </a:prstGeom>
          <a:noFill/>
        </p:spPr>
        <p:txBody>
          <a:bodyPr wrap="square" rtlCol="0">
            <a:spAutoFit/>
          </a:bodyPr>
          <a:lstStyle/>
          <a:p>
            <a:r>
              <a:rPr lang="en-GB" sz="1600" dirty="0" smtClean="0"/>
              <a:t>At present the Direct Payments Policy allows for an individual to retain up to 8 weeks worth of their Personal Budget.  This is often referred to as a ‘tolerance level’.</a:t>
            </a:r>
          </a:p>
          <a:p>
            <a:endParaRPr lang="en-GB" sz="1600" dirty="0"/>
          </a:p>
          <a:p>
            <a:r>
              <a:rPr lang="en-GB" sz="1600" dirty="0" smtClean="0"/>
              <a:t>Monies that exceed this ‘tolerance level’ can be reclaimed by the Authority.</a:t>
            </a:r>
            <a:endParaRPr lang="en-GB" sz="1600" dirty="0"/>
          </a:p>
        </p:txBody>
      </p:sp>
      <p:sp>
        <p:nvSpPr>
          <p:cNvPr id="4" name="TextBox 3"/>
          <p:cNvSpPr txBox="1"/>
          <p:nvPr/>
        </p:nvSpPr>
        <p:spPr>
          <a:xfrm>
            <a:off x="2123728" y="3937248"/>
            <a:ext cx="6120680" cy="1569660"/>
          </a:xfrm>
          <a:prstGeom prst="rect">
            <a:avLst/>
          </a:prstGeom>
          <a:noFill/>
        </p:spPr>
        <p:txBody>
          <a:bodyPr wrap="square" rtlCol="0">
            <a:spAutoFit/>
          </a:bodyPr>
          <a:lstStyle/>
          <a:p>
            <a:r>
              <a:rPr lang="en-GB" sz="1600" dirty="0" smtClean="0"/>
              <a:t>The individual can keep more that this tolerance level if they can:</a:t>
            </a:r>
          </a:p>
          <a:p>
            <a:endParaRPr lang="en-GB" sz="1600" dirty="0"/>
          </a:p>
          <a:p>
            <a:pPr marL="285750" indent="-285750">
              <a:buFont typeface="Arial" panose="020B0604020202020204" pitchFamily="34" charset="0"/>
              <a:buChar char="•"/>
            </a:pPr>
            <a:r>
              <a:rPr lang="en-GB" sz="1600" dirty="0" smtClean="0"/>
              <a:t>Have a reason that that meets the individual’s outcome.</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Place a formal request for approval in writing and await confirmation by the appropriate Care Professional.</a:t>
            </a:r>
            <a:endParaRPr lang="en-GB" sz="1600" dirty="0"/>
          </a:p>
        </p:txBody>
      </p:sp>
      <p:pic>
        <p:nvPicPr>
          <p:cNvPr id="4101" name="Picture 5" descr="C:\Users\ikennard\AppData\Local\Microsoft\Windows\Temporary Internet Files\Content.IE5\3W9I264X\save-money-im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861048"/>
            <a:ext cx="19050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10473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2000" b="1" dirty="0"/>
              <a:t>‘Underspends of Direct Payments’</a:t>
            </a:r>
          </a:p>
          <a:p>
            <a:pPr algn="ctr"/>
            <a:endParaRPr lang="en-GB" sz="16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pic>
        <p:nvPicPr>
          <p:cNvPr id="1026" name="Picture 2" descr="C:\Users\ikennard\AppData\Local\Microsoft\Windows\Temporary Internet Files\Content.IE5\HUMF6LBR\question_mark_serious_thinker_500_clr[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221088"/>
            <a:ext cx="1855718" cy="23196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1560" y="1702758"/>
            <a:ext cx="7776864" cy="3785652"/>
          </a:xfrm>
          <a:prstGeom prst="rect">
            <a:avLst/>
          </a:prstGeom>
          <a:noFill/>
        </p:spPr>
        <p:txBody>
          <a:bodyPr wrap="square" rtlCol="0">
            <a:spAutoFit/>
          </a:bodyPr>
          <a:lstStyle/>
          <a:p>
            <a:r>
              <a:rPr lang="en-GB" sz="1600" b="1" dirty="0"/>
              <a:t>In groups please discuss and answer the following</a:t>
            </a:r>
            <a:r>
              <a:rPr lang="en-GB" sz="1600" b="1" dirty="0" smtClean="0"/>
              <a:t>:</a:t>
            </a:r>
          </a:p>
          <a:p>
            <a:endParaRPr lang="en-GB" sz="1600" b="1" dirty="0"/>
          </a:p>
          <a:p>
            <a:endParaRPr lang="en-GB" sz="1600" dirty="0" smtClean="0"/>
          </a:p>
          <a:p>
            <a:pPr marL="285750" indent="-285750">
              <a:buFont typeface="Arial" panose="020B0604020202020204" pitchFamily="34" charset="0"/>
              <a:buChar char="•"/>
            </a:pPr>
            <a:r>
              <a:rPr lang="en-GB" sz="1600" dirty="0" smtClean="0"/>
              <a:t>Do you feel this tolerance level is appropriate, if not why not?</a:t>
            </a:r>
          </a:p>
          <a:p>
            <a:pPr marL="285750" indent="-285750">
              <a:buFont typeface="Arial" panose="020B0604020202020204" pitchFamily="34" charset="0"/>
              <a:buChar char="•"/>
            </a:pPr>
            <a:endParaRPr lang="en-GB" sz="1600" dirty="0" smtClean="0"/>
          </a:p>
          <a:p>
            <a:endParaRPr lang="en-GB" sz="1600" dirty="0"/>
          </a:p>
          <a:p>
            <a:pPr marL="285750" indent="-285750">
              <a:buFont typeface="Arial" panose="020B0604020202020204" pitchFamily="34" charset="0"/>
              <a:buChar char="•"/>
            </a:pPr>
            <a:r>
              <a:rPr lang="en-GB" sz="1600" dirty="0" smtClean="0"/>
              <a:t>How do you feel issues of underspend should be handle i.e. should there be a care review as standard?</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How do you feel it would be best to have the discussion around increasing the </a:t>
            </a:r>
          </a:p>
          <a:p>
            <a:r>
              <a:rPr lang="en-GB" sz="1600" dirty="0"/>
              <a:t> </a:t>
            </a:r>
            <a:r>
              <a:rPr lang="en-GB" sz="1600" dirty="0" smtClean="0"/>
              <a:t>     ‘tolerance levels’ of individuals?  Do you feel the current process is sufficient? </a:t>
            </a:r>
            <a:endParaRPr lang="en-GB" sz="16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smtClean="0"/>
          </a:p>
        </p:txBody>
      </p:sp>
    </p:spTree>
    <p:extLst>
      <p:ext uri="{BB962C8B-B14F-4D97-AF65-F5344CB8AC3E}">
        <p14:creationId xmlns:p14="http://schemas.microsoft.com/office/powerpoint/2010/main" val="178827152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Agenda</a:t>
            </a:r>
            <a:endParaRPr lang="en-GB" sz="2000" b="1" dirty="0"/>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2" name="Rectangle 1"/>
          <p:cNvSpPr/>
          <p:nvPr/>
        </p:nvSpPr>
        <p:spPr>
          <a:xfrm>
            <a:off x="104478" y="1268760"/>
            <a:ext cx="8856984" cy="3262432"/>
          </a:xfrm>
          <a:prstGeom prst="rect">
            <a:avLst/>
          </a:prstGeom>
        </p:spPr>
        <p:txBody>
          <a:bodyPr wrap="square">
            <a:spAutoFit/>
          </a:bodyPr>
          <a:lstStyle/>
          <a:p>
            <a:pPr marL="342900" indent="-342900">
              <a:buAutoNum type="arabicPeriod"/>
            </a:pPr>
            <a:endParaRPr lang="en-GB" sz="1600" dirty="0" smtClean="0"/>
          </a:p>
          <a:p>
            <a:pPr marL="342900" indent="-342900">
              <a:buAutoNum type="arabicPeriod"/>
            </a:pPr>
            <a:r>
              <a:rPr lang="en-GB" sz="1600" dirty="0" smtClean="0"/>
              <a:t>Introductions.</a:t>
            </a:r>
          </a:p>
          <a:p>
            <a:pPr marL="342900" indent="-342900">
              <a:buAutoNum type="arabicPeriod"/>
            </a:pPr>
            <a:endParaRPr lang="en-GB" sz="1600" dirty="0"/>
          </a:p>
          <a:p>
            <a:pPr marL="342900" indent="-342900">
              <a:buAutoNum type="arabicPeriod"/>
            </a:pPr>
            <a:r>
              <a:rPr lang="en-GB" sz="1600" dirty="0" smtClean="0"/>
              <a:t>Purpose of </a:t>
            </a:r>
            <a:r>
              <a:rPr lang="en-GB" sz="1600" dirty="0"/>
              <a:t>T</a:t>
            </a:r>
            <a:r>
              <a:rPr lang="en-GB" sz="1600" dirty="0" smtClean="0"/>
              <a:t>oday.</a:t>
            </a:r>
          </a:p>
          <a:p>
            <a:pPr marL="342900" indent="-342900">
              <a:buAutoNum type="arabicPeriod"/>
            </a:pPr>
            <a:endParaRPr lang="en-GB" sz="1600" dirty="0"/>
          </a:p>
          <a:p>
            <a:pPr marL="342900" indent="-342900">
              <a:buAutoNum type="arabicPeriod"/>
            </a:pPr>
            <a:r>
              <a:rPr lang="en-GB" sz="1600" dirty="0" smtClean="0"/>
              <a:t>Financial Monitoring of Direct Payments.</a:t>
            </a:r>
          </a:p>
          <a:p>
            <a:pPr marL="342900" indent="-342900">
              <a:buAutoNum type="arabicPeriod"/>
            </a:pPr>
            <a:endParaRPr lang="en-GB" sz="1600" dirty="0"/>
          </a:p>
          <a:p>
            <a:pPr marL="342900" indent="-342900">
              <a:buAutoNum type="arabicPeriod"/>
            </a:pPr>
            <a:r>
              <a:rPr lang="en-GB" sz="1600" dirty="0" smtClean="0"/>
              <a:t>Submission and non-submission of Direct Payments.</a:t>
            </a:r>
          </a:p>
          <a:p>
            <a:pPr marL="342900" indent="-342900">
              <a:buAutoNum type="arabicPeriod"/>
            </a:pPr>
            <a:endParaRPr lang="en-GB" sz="1600" dirty="0"/>
          </a:p>
          <a:p>
            <a:pPr marL="342900" indent="-342900">
              <a:buAutoNum type="arabicPeriod"/>
            </a:pPr>
            <a:r>
              <a:rPr lang="en-GB" sz="1600" dirty="0" smtClean="0"/>
              <a:t>Subsistence Claims.</a:t>
            </a:r>
          </a:p>
          <a:p>
            <a:pPr marL="342900" indent="-342900">
              <a:buAutoNum type="arabicPeriod"/>
            </a:pPr>
            <a:endParaRPr lang="en-GB" sz="1600" dirty="0"/>
          </a:p>
          <a:p>
            <a:pPr marL="342900" indent="-342900">
              <a:buAutoNum type="arabicPeriod"/>
            </a:pPr>
            <a:r>
              <a:rPr lang="en-GB" sz="1600" dirty="0" smtClean="0"/>
              <a:t>Underspends of Direct Payments.</a:t>
            </a:r>
          </a:p>
          <a:p>
            <a:endParaRPr lang="en-GB" sz="1400" dirty="0"/>
          </a:p>
        </p:txBody>
      </p:sp>
    </p:spTree>
    <p:extLst>
      <p:ext uri="{BB962C8B-B14F-4D97-AF65-F5344CB8AC3E}">
        <p14:creationId xmlns:p14="http://schemas.microsoft.com/office/powerpoint/2010/main" val="48334466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2" name="Rectangle 1"/>
          <p:cNvSpPr/>
          <p:nvPr/>
        </p:nvSpPr>
        <p:spPr>
          <a:xfrm>
            <a:off x="0" y="908720"/>
            <a:ext cx="9144000" cy="1692771"/>
          </a:xfrm>
          <a:prstGeom prst="rect">
            <a:avLst/>
          </a:prstGeom>
        </p:spPr>
        <p:txBody>
          <a:bodyPr wrap="square">
            <a:spAutoFit/>
          </a:bodyPr>
          <a:lstStyle/>
          <a:p>
            <a:pPr>
              <a:spcAft>
                <a:spcPts val="600"/>
              </a:spcAft>
            </a:pPr>
            <a:endParaRPr lang="en-GB" sz="1600" dirty="0"/>
          </a:p>
          <a:p>
            <a:pPr>
              <a:spcAft>
                <a:spcPts val="600"/>
              </a:spcAft>
            </a:pPr>
            <a:endParaRPr lang="en-GB" sz="1600" dirty="0"/>
          </a:p>
          <a:p>
            <a:pPr>
              <a:spcAft>
                <a:spcPts val="600"/>
              </a:spcAft>
            </a:pPr>
            <a:endParaRPr lang="en-GB" sz="1600" dirty="0"/>
          </a:p>
          <a:p>
            <a:pPr>
              <a:spcAft>
                <a:spcPts val="600"/>
              </a:spcAft>
            </a:pPr>
            <a:endParaRPr lang="en-GB" b="1" dirty="0" smtClean="0"/>
          </a:p>
          <a:p>
            <a:pPr>
              <a:spcAft>
                <a:spcPts val="600"/>
              </a:spcAft>
            </a:pPr>
            <a:endParaRPr lang="en-GB" b="1" dirty="0"/>
          </a:p>
        </p:txBody>
      </p:sp>
      <p:sp>
        <p:nvSpPr>
          <p:cNvPr id="7" name="Rectangle 6"/>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2000" b="1" dirty="0" smtClean="0"/>
              <a:t>Welcomes, Introductions &amp; Housekeeping</a:t>
            </a:r>
            <a:endParaRPr lang="en-GB" sz="2000" b="1" dirty="0"/>
          </a:p>
          <a:p>
            <a:pPr algn="ctr"/>
            <a:endParaRPr lang="en-GB" sz="1600" b="1" dirty="0">
              <a:solidFill>
                <a:schemeClr val="bg1"/>
              </a:solidFill>
            </a:endParaRPr>
          </a:p>
        </p:txBody>
      </p:sp>
      <p:sp>
        <p:nvSpPr>
          <p:cNvPr id="4" name="Rectangle 3"/>
          <p:cNvSpPr/>
          <p:nvPr/>
        </p:nvSpPr>
        <p:spPr>
          <a:xfrm>
            <a:off x="0" y="1582341"/>
            <a:ext cx="9036496" cy="3970318"/>
          </a:xfrm>
          <a:prstGeom prst="rect">
            <a:avLst/>
          </a:prstGeom>
        </p:spPr>
        <p:txBody>
          <a:bodyPr wrap="square">
            <a:spAutoFit/>
          </a:bodyPr>
          <a:lstStyle/>
          <a:p>
            <a:endParaRPr lang="en-GB" dirty="0" smtClean="0"/>
          </a:p>
          <a:p>
            <a:endParaRPr lang="en-GB" dirty="0" smtClean="0"/>
          </a:p>
          <a:p>
            <a:pPr marL="285750" indent="-285750">
              <a:buFont typeface="Arial" panose="020B0604020202020204" pitchFamily="34" charset="0"/>
              <a:buChar char="•"/>
            </a:pPr>
            <a:r>
              <a:rPr lang="en-GB" dirty="0" smtClean="0"/>
              <a:t>Ian </a:t>
            </a:r>
            <a:r>
              <a:rPr lang="en-GB" dirty="0"/>
              <a:t>Kennard </a:t>
            </a:r>
            <a:r>
              <a:rPr lang="en-GB" dirty="0" smtClean="0"/>
              <a:t>:| </a:t>
            </a:r>
            <a:r>
              <a:rPr lang="en-GB" dirty="0"/>
              <a:t>Direct Payments &amp; Personal </a:t>
            </a:r>
            <a:r>
              <a:rPr lang="en-GB" dirty="0" smtClean="0"/>
              <a:t>Budgets| </a:t>
            </a:r>
            <a:r>
              <a:rPr lang="en-GB" dirty="0" smtClean="0">
                <a:hlinkClick r:id="rId3"/>
              </a:rPr>
              <a:t>ikennard@thurrock.gov.uk</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Ian Evans :| Director of Thurrock Coalition | </a:t>
            </a:r>
            <a:r>
              <a:rPr lang="en-GB" dirty="0" smtClean="0">
                <a:hlinkClick r:id="rId4"/>
              </a:rPr>
              <a:t>ian@thurrockcoalition.co.uk</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b="1" dirty="0" smtClean="0"/>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38998634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2000" b="1" dirty="0" smtClean="0"/>
              <a:t>Purpose </a:t>
            </a:r>
            <a:r>
              <a:rPr lang="en-GB" sz="2000" b="1" dirty="0"/>
              <a:t>of </a:t>
            </a:r>
            <a:r>
              <a:rPr lang="en-GB" sz="2000" b="1" dirty="0" smtClean="0"/>
              <a:t>Today?</a:t>
            </a:r>
            <a:endParaRPr lang="en-GB" sz="2000" b="1" dirty="0"/>
          </a:p>
          <a:p>
            <a:pPr algn="ctr"/>
            <a:endParaRPr lang="en-GB" sz="16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sp>
        <p:nvSpPr>
          <p:cNvPr id="3" name="TextBox 2"/>
          <p:cNvSpPr txBox="1"/>
          <p:nvPr/>
        </p:nvSpPr>
        <p:spPr>
          <a:xfrm>
            <a:off x="323528" y="1556792"/>
            <a:ext cx="8479160" cy="830997"/>
          </a:xfrm>
          <a:prstGeom prst="rect">
            <a:avLst/>
          </a:prstGeom>
          <a:noFill/>
        </p:spPr>
        <p:txBody>
          <a:bodyPr wrap="square" rtlCol="0">
            <a:spAutoFit/>
          </a:bodyPr>
          <a:lstStyle/>
          <a:p>
            <a:r>
              <a:rPr lang="en-GB" sz="1600" dirty="0" smtClean="0"/>
              <a:t>‘To discuss and capture the thoughts of all on key elements or themes of Direct Payment policy so that we can co-produce a new, more appropriate document to improve the Direct Payment experience.’</a:t>
            </a:r>
            <a:endParaRPr lang="en-GB" sz="1600" dirty="0"/>
          </a:p>
        </p:txBody>
      </p:sp>
      <p:sp>
        <p:nvSpPr>
          <p:cNvPr id="4" name="TextBox 3"/>
          <p:cNvSpPr txBox="1"/>
          <p:nvPr/>
        </p:nvSpPr>
        <p:spPr>
          <a:xfrm>
            <a:off x="453480" y="2499767"/>
            <a:ext cx="3888432" cy="338554"/>
          </a:xfrm>
          <a:prstGeom prst="rect">
            <a:avLst/>
          </a:prstGeom>
          <a:noFill/>
        </p:spPr>
        <p:txBody>
          <a:bodyPr wrap="square" rtlCol="0">
            <a:spAutoFit/>
          </a:bodyPr>
          <a:lstStyle/>
          <a:p>
            <a:r>
              <a:rPr lang="en-GB" sz="1600" dirty="0" smtClean="0"/>
              <a:t>In order to do this we must be:</a:t>
            </a:r>
          </a:p>
        </p:txBody>
      </p:sp>
      <p:sp>
        <p:nvSpPr>
          <p:cNvPr id="11" name="TextBox 10"/>
          <p:cNvSpPr txBox="1"/>
          <p:nvPr/>
        </p:nvSpPr>
        <p:spPr>
          <a:xfrm>
            <a:off x="2078832" y="3259460"/>
            <a:ext cx="4968552" cy="255454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Open and honest.</a:t>
            </a:r>
          </a:p>
          <a:p>
            <a:pPr marL="285750" indent="-285750">
              <a:buFont typeface="Arial" panose="020B0604020202020204" pitchFamily="34" charset="0"/>
              <a:buChar char="•"/>
            </a:pPr>
            <a:endParaRPr lang="en-GB" sz="1600" dirty="0"/>
          </a:p>
          <a:p>
            <a:endParaRPr lang="en-GB" sz="1600" dirty="0" smtClean="0"/>
          </a:p>
          <a:p>
            <a:endParaRPr lang="en-GB" sz="1600" dirty="0" smtClean="0"/>
          </a:p>
          <a:p>
            <a:pPr marL="285750" indent="-285750">
              <a:buFont typeface="Arial" panose="020B0604020202020204" pitchFamily="34" charset="0"/>
              <a:buChar char="•"/>
            </a:pPr>
            <a:r>
              <a:rPr lang="en-GB" sz="1600" dirty="0" smtClean="0"/>
              <a:t>Listen and be respectful.</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Give each person the opportunity to express their views and opinions.</a:t>
            </a:r>
          </a:p>
        </p:txBody>
      </p:sp>
      <p:pic>
        <p:nvPicPr>
          <p:cNvPr id="1026" name="Picture 2" descr="C:\Users\ikennard\AppData\Local\Microsoft\Windows\Temporary Internet Files\Content.IE5\1M6K1F28\Difference-Between-Honesty-and-Integrity-image-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324" y="3085575"/>
            <a:ext cx="908279" cy="6059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kennard\AppData\Local\Microsoft\Windows\Temporary Internet Files\Content.IE5\QFONOTA4\stop_and_listen_by_stupideye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324" y="4076955"/>
            <a:ext cx="908279" cy="6366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ikennard\AppData\Local\Microsoft\Windows\Temporary Internet Files\Content.IE5\QFONOTA4\comprendre-une-expression-idiomatique-un-bruit-qui-cour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4828" y="5078710"/>
            <a:ext cx="908279" cy="63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740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par>
                          <p:cTn id="8" fill="hold">
                            <p:stCondLst>
                              <p:cond delay="3000"/>
                            </p:stCondLst>
                            <p:childTnLst>
                              <p:par>
                                <p:cTn id="9" presetID="10" presetClass="entr" presetSubtype="0" fill="hold" nodeType="afterEffect">
                                  <p:stCondLst>
                                    <p:cond delay="2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500"/>
                                        <p:tgtEl>
                                          <p:spTgt spid="4">
                                            <p:txEl>
                                              <p:pRg st="0" end="0"/>
                                            </p:txEl>
                                          </p:spTgt>
                                        </p:tgtEl>
                                      </p:cBhvr>
                                    </p:animEffect>
                                  </p:childTnLst>
                                </p:cTn>
                              </p:par>
                            </p:childTnLst>
                          </p:cTn>
                        </p:par>
                        <p:par>
                          <p:cTn id="12" fill="hold">
                            <p:stCondLst>
                              <p:cond delay="7500"/>
                            </p:stCondLst>
                            <p:childTnLst>
                              <p:par>
                                <p:cTn id="13" presetID="10" presetClass="entr" presetSubtype="0" fill="hold"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2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2500"/>
                                        <p:tgtEl>
                                          <p:spTgt spid="1026"/>
                                        </p:tgtEl>
                                      </p:cBhvr>
                                    </p:animEffect>
                                  </p:childTnLst>
                                </p:cTn>
                              </p:par>
                            </p:childTnLst>
                          </p:cTn>
                        </p:par>
                        <p:par>
                          <p:cTn id="19" fill="hold">
                            <p:stCondLst>
                              <p:cond delay="10000"/>
                            </p:stCondLst>
                            <p:childTnLst>
                              <p:par>
                                <p:cTn id="20" presetID="10" presetClass="entr" presetSubtype="0" fill="hold" nodeType="after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2500"/>
                                        <p:tgtEl>
                                          <p:spTgt spid="11">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2500"/>
                                        <p:tgtEl>
                                          <p:spTgt spid="1027"/>
                                        </p:tgtEl>
                                      </p:cBhvr>
                                    </p:animEffect>
                                  </p:childTnLst>
                                </p:cTn>
                              </p:par>
                            </p:childTnLst>
                          </p:cTn>
                        </p:par>
                        <p:par>
                          <p:cTn id="26" fill="hold">
                            <p:stCondLst>
                              <p:cond delay="12500"/>
                            </p:stCondLst>
                            <p:childTnLst>
                              <p:par>
                                <p:cTn id="27" presetID="10" presetClass="entr" presetSubtype="0" fill="hold" nodeType="after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animEffect transition="in" filter="fade">
                                      <p:cBhvr>
                                        <p:cTn id="29" dur="2500"/>
                                        <p:tgtEl>
                                          <p:spTgt spid="11">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2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2000" b="1" dirty="0" smtClean="0"/>
              <a:t>‘Financial Monitoring’</a:t>
            </a:r>
            <a:endParaRPr lang="en-GB" sz="2000" b="1" dirty="0"/>
          </a:p>
          <a:p>
            <a:pPr algn="ctr"/>
            <a:endParaRPr lang="en-GB" sz="16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pic>
        <p:nvPicPr>
          <p:cNvPr id="1026" name="Picture 2" descr="C:\Users\ikennard\AppData\Local\Microsoft\Windows\Temporary Internet Files\Content.IE5\U1LEM4BM\lupa2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84" y="1268760"/>
            <a:ext cx="1601416" cy="1601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64" y="1844824"/>
            <a:ext cx="8862454" cy="2554545"/>
          </a:xfrm>
          <a:prstGeom prst="rect">
            <a:avLst/>
          </a:prstGeom>
          <a:noFill/>
        </p:spPr>
        <p:txBody>
          <a:bodyPr wrap="square" rtlCol="0">
            <a:spAutoFit/>
          </a:bodyPr>
          <a:lstStyle/>
          <a:p>
            <a:r>
              <a:rPr lang="en-GB" sz="1600" dirty="0" smtClean="0"/>
              <a:t>                                   The current Direct Payment Policy states that the financial monitoring of an                                          </a:t>
            </a:r>
          </a:p>
          <a:p>
            <a:r>
              <a:rPr lang="en-GB" sz="1600" dirty="0"/>
              <a:t> </a:t>
            </a:r>
            <a:r>
              <a:rPr lang="en-GB" sz="1600" dirty="0" smtClean="0"/>
              <a:t>                                   individual’s payment will take place at intervals of:</a:t>
            </a:r>
          </a:p>
          <a:p>
            <a:endParaRPr lang="en-GB" sz="1600" dirty="0" smtClean="0"/>
          </a:p>
          <a:p>
            <a:endParaRPr lang="en-GB" sz="1600" dirty="0"/>
          </a:p>
          <a:p>
            <a:pPr marL="2114550" lvl="4" indent="-285750">
              <a:buFont typeface="Arial" panose="020B0604020202020204" pitchFamily="34" charset="0"/>
              <a:buChar char="•"/>
            </a:pPr>
            <a:r>
              <a:rPr lang="en-GB" sz="1600" dirty="0" smtClean="0"/>
              <a:t>3 months.</a:t>
            </a:r>
          </a:p>
          <a:p>
            <a:pPr marL="2114550" lvl="4" indent="-285750">
              <a:buFont typeface="Arial" panose="020B0604020202020204" pitchFamily="34" charset="0"/>
              <a:buChar char="•"/>
            </a:pPr>
            <a:r>
              <a:rPr lang="en-GB" sz="1600" dirty="0" smtClean="0"/>
              <a:t>6 months.</a:t>
            </a:r>
          </a:p>
          <a:p>
            <a:pPr marL="285750" indent="-285750">
              <a:buFont typeface="Arial" panose="020B0604020202020204" pitchFamily="34" charset="0"/>
              <a:buChar char="•"/>
            </a:pPr>
            <a:endParaRPr lang="en-GB" sz="1600" dirty="0"/>
          </a:p>
          <a:p>
            <a:r>
              <a:rPr lang="en-GB" sz="1600" dirty="0" smtClean="0"/>
              <a:t>                                   And</a:t>
            </a:r>
          </a:p>
          <a:p>
            <a:endParaRPr lang="en-GB" sz="1600" dirty="0"/>
          </a:p>
          <a:p>
            <a:pPr marL="2114550" lvl="4" indent="-285750">
              <a:buFont typeface="Arial" panose="020B0604020202020204" pitchFamily="34" charset="0"/>
              <a:buChar char="•"/>
            </a:pPr>
            <a:r>
              <a:rPr lang="en-GB" sz="1600" dirty="0" smtClean="0"/>
              <a:t>These frequencies can be subject to change at any point. </a:t>
            </a:r>
            <a:endParaRPr lang="en-GB" sz="1600" dirty="0"/>
          </a:p>
        </p:txBody>
      </p:sp>
      <p:sp>
        <p:nvSpPr>
          <p:cNvPr id="4" name="TextBox 3"/>
          <p:cNvSpPr txBox="1"/>
          <p:nvPr/>
        </p:nvSpPr>
        <p:spPr>
          <a:xfrm>
            <a:off x="190947" y="4941168"/>
            <a:ext cx="7072188" cy="584775"/>
          </a:xfrm>
          <a:prstGeom prst="rect">
            <a:avLst/>
          </a:prstGeom>
          <a:noFill/>
        </p:spPr>
        <p:txBody>
          <a:bodyPr wrap="square" rtlCol="0">
            <a:spAutoFit/>
          </a:bodyPr>
          <a:lstStyle/>
          <a:p>
            <a:r>
              <a:rPr lang="en-GB" sz="1600" dirty="0" smtClean="0"/>
              <a:t>It is worth noting that 100% of individual’s on a Direct Payment have to submit returns at the stated interval (currently 6 monthly).</a:t>
            </a:r>
            <a:endParaRPr lang="en-GB" sz="1600" dirty="0"/>
          </a:p>
        </p:txBody>
      </p:sp>
      <p:pic>
        <p:nvPicPr>
          <p:cNvPr id="1027" name="Picture 3" descr="C:\Users\ikennard\AppData\Local\Microsoft\Windows\Temporary Internet Files\Content.IE5\3W9I264X\British-Pound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194" y="4703400"/>
            <a:ext cx="1524000" cy="164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509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0"/>
                                        <p:tgtEl>
                                          <p:spTgt spid="3">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500"/>
                                        <p:tgtEl>
                                          <p:spTgt spid="3">
                                            <p:txEl>
                                              <p:pRg st="4" end="4"/>
                                            </p:txEl>
                                          </p:spTgt>
                                        </p:tgtEl>
                                      </p:cBhvr>
                                    </p:animEffect>
                                  </p:childTnLst>
                                </p:cTn>
                              </p:par>
                            </p:childTnLst>
                          </p:cTn>
                        </p:par>
                        <p:par>
                          <p:cTn id="16" fill="hold">
                            <p:stCondLst>
                              <p:cond delay="7500"/>
                            </p:stCondLst>
                            <p:childTnLst>
                              <p:par>
                                <p:cTn id="17" presetID="10"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500"/>
                                        <p:tgtEl>
                                          <p:spTgt spid="3">
                                            <p:txEl>
                                              <p:pRg st="5" end="5"/>
                                            </p:txEl>
                                          </p:spTgt>
                                        </p:tgtEl>
                                      </p:cBhvr>
                                    </p:animEffect>
                                  </p:childTnLst>
                                </p:cTn>
                              </p:par>
                            </p:childTnLst>
                          </p:cTn>
                        </p:par>
                        <p:par>
                          <p:cTn id="20" fill="hold">
                            <p:stCondLst>
                              <p:cond delay="10000"/>
                            </p:stCondLst>
                            <p:childTnLst>
                              <p:par>
                                <p:cTn id="21" presetID="10" presetClass="entr" presetSubtype="0"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2500"/>
                                        <p:tgtEl>
                                          <p:spTgt spid="3">
                                            <p:txEl>
                                              <p:pRg st="7" end="7"/>
                                            </p:txEl>
                                          </p:spTgt>
                                        </p:tgtEl>
                                      </p:cBhvr>
                                    </p:animEffect>
                                  </p:childTnLst>
                                </p:cTn>
                              </p:par>
                            </p:childTnLst>
                          </p:cTn>
                        </p:par>
                        <p:par>
                          <p:cTn id="24" fill="hold">
                            <p:stCondLst>
                              <p:cond delay="12500"/>
                            </p:stCondLst>
                            <p:childTnLst>
                              <p:par>
                                <p:cTn id="25" presetID="10" presetClass="entr" presetSubtype="0" fill="hold" nodeType="after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2500"/>
                                        <p:tgtEl>
                                          <p:spTgt spid="3">
                                            <p:txEl>
                                              <p:pRg st="9" end="9"/>
                                            </p:txEl>
                                          </p:spTgt>
                                        </p:tgtEl>
                                      </p:cBhvr>
                                    </p:animEffect>
                                  </p:childTnLst>
                                </p:cTn>
                              </p:par>
                            </p:childTnLst>
                          </p:cTn>
                        </p:par>
                        <p:par>
                          <p:cTn id="28" fill="hold">
                            <p:stCondLst>
                              <p:cond delay="15000"/>
                            </p:stCondLst>
                            <p:childTnLst>
                              <p:par>
                                <p:cTn id="29" presetID="10" presetClass="entr" presetSubtype="0" fill="hold"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2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2000" b="1" dirty="0" smtClean="0"/>
              <a:t>‘Financial Monitoring’</a:t>
            </a:r>
            <a:endParaRPr lang="en-GB" sz="2000" b="1" dirty="0"/>
          </a:p>
          <a:p>
            <a:pPr algn="ctr"/>
            <a:endParaRPr lang="en-GB" sz="16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pic>
        <p:nvPicPr>
          <p:cNvPr id="2050" name="Picture 2" descr="C:\Users\ikennard\AppData\Local\Microsoft\Windows\Temporary Internet Files\Content.IE5\U1LEM4BM\thumbs_up_thumbs_dow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877" y="4028652"/>
            <a:ext cx="3105150" cy="2333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1556792"/>
            <a:ext cx="8479160" cy="338554"/>
          </a:xfrm>
          <a:prstGeom prst="rect">
            <a:avLst/>
          </a:prstGeom>
          <a:noFill/>
        </p:spPr>
        <p:txBody>
          <a:bodyPr wrap="square" rtlCol="0">
            <a:spAutoFit/>
          </a:bodyPr>
          <a:lstStyle/>
          <a:p>
            <a:r>
              <a:rPr lang="en-GB" sz="1600" dirty="0" smtClean="0"/>
              <a:t>Therefore an individual on Direct Payments will be subject to the following reviews:</a:t>
            </a:r>
          </a:p>
        </p:txBody>
      </p:sp>
      <p:sp>
        <p:nvSpPr>
          <p:cNvPr id="5" name="TextBox 4"/>
          <p:cNvSpPr txBox="1"/>
          <p:nvPr/>
        </p:nvSpPr>
        <p:spPr>
          <a:xfrm>
            <a:off x="1652936" y="3183488"/>
            <a:ext cx="7182916" cy="338554"/>
          </a:xfrm>
          <a:prstGeom prst="rect">
            <a:avLst/>
          </a:prstGeom>
          <a:noFill/>
        </p:spPr>
        <p:txBody>
          <a:bodyPr wrap="square" rtlCol="0">
            <a:spAutoFit/>
          </a:bodyPr>
          <a:lstStyle/>
          <a:p>
            <a:r>
              <a:rPr lang="en-GB" sz="1600" dirty="0"/>
              <a:t>Care Assessment Reviews at either 1, 3, 6 or 12 monthly.</a:t>
            </a:r>
          </a:p>
        </p:txBody>
      </p:sp>
      <p:sp>
        <p:nvSpPr>
          <p:cNvPr id="19" name="TextBox 18"/>
          <p:cNvSpPr txBox="1"/>
          <p:nvPr/>
        </p:nvSpPr>
        <p:spPr>
          <a:xfrm>
            <a:off x="1652936" y="3896979"/>
            <a:ext cx="7478091" cy="584775"/>
          </a:xfrm>
          <a:prstGeom prst="rect">
            <a:avLst/>
          </a:prstGeom>
          <a:noFill/>
        </p:spPr>
        <p:txBody>
          <a:bodyPr wrap="square" rtlCol="0">
            <a:spAutoFit/>
          </a:bodyPr>
          <a:lstStyle/>
          <a:p>
            <a:r>
              <a:rPr lang="en-GB" sz="1600" dirty="0"/>
              <a:t>Financial Assessment (to determine an individual’s contribution towards care) every year.</a:t>
            </a:r>
          </a:p>
        </p:txBody>
      </p:sp>
      <p:sp>
        <p:nvSpPr>
          <p:cNvPr id="20" name="TextBox 19"/>
          <p:cNvSpPr txBox="1"/>
          <p:nvPr/>
        </p:nvSpPr>
        <p:spPr>
          <a:xfrm>
            <a:off x="1603029" y="2387600"/>
            <a:ext cx="7182916" cy="338554"/>
          </a:xfrm>
          <a:prstGeom prst="rect">
            <a:avLst/>
          </a:prstGeom>
          <a:noFill/>
        </p:spPr>
        <p:txBody>
          <a:bodyPr wrap="square" rtlCol="0">
            <a:spAutoFit/>
          </a:bodyPr>
          <a:lstStyle/>
          <a:p>
            <a:r>
              <a:rPr lang="en-GB" sz="1600" dirty="0"/>
              <a:t>Direct Payment Returns monitoring every 6 months (at present).</a:t>
            </a:r>
          </a:p>
        </p:txBody>
      </p:sp>
      <p:pic>
        <p:nvPicPr>
          <p:cNvPr id="2053" name="Picture 5" descr="C:\Users\ikennard\AppData\Local\Microsoft\Windows\Temporary Internet Files\Content.IE5\7UH731VY\thumb-up-1426815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2190607"/>
            <a:ext cx="706215" cy="7325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ikennard\AppData\Local\Microsoft\Windows\Temporary Internet Files\Content.IE5\7UH731VY\thumb-up-1426815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3" y="2986495"/>
            <a:ext cx="706215" cy="7325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ikennard\AppData\Local\Microsoft\Windows\Temporary Internet Files\Content.IE5\7UH731VY\thumb-up-1426815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2" y="3699986"/>
            <a:ext cx="706215" cy="7325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5085184"/>
            <a:ext cx="5976664" cy="1077218"/>
          </a:xfrm>
          <a:prstGeom prst="rect">
            <a:avLst/>
          </a:prstGeom>
          <a:noFill/>
        </p:spPr>
        <p:txBody>
          <a:bodyPr wrap="square" rtlCol="0">
            <a:spAutoFit/>
          </a:bodyPr>
          <a:lstStyle/>
          <a:p>
            <a:r>
              <a:rPr lang="en-GB" sz="1600" dirty="0"/>
              <a:t>The review period set will be determined by taking into </a:t>
            </a:r>
            <a:r>
              <a:rPr lang="en-GB" sz="1600" dirty="0" smtClean="0"/>
              <a:t>consideration the proportionate risk to wellbeing, </a:t>
            </a:r>
            <a:r>
              <a:rPr lang="en-GB" sz="1600" dirty="0"/>
              <a:t>financial risk, compliance with monitoring to date, level of care needed and ability to manage money.</a:t>
            </a:r>
          </a:p>
        </p:txBody>
      </p:sp>
    </p:spTree>
    <p:extLst>
      <p:ext uri="{BB962C8B-B14F-4D97-AF65-F5344CB8AC3E}">
        <p14:creationId xmlns:p14="http://schemas.microsoft.com/office/powerpoint/2010/main" val="2202032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0"/>
                                        <p:tgtEl>
                                          <p:spTgt spid="2">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fade">
                                      <p:cBhvr>
                                        <p:cTn id="11" dur="2500"/>
                                        <p:tgtEl>
                                          <p:spTgt spid="205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500"/>
                                        <p:tgtEl>
                                          <p:spTgt spid="20"/>
                                        </p:tgtEl>
                                      </p:cBhvr>
                                    </p:animEffect>
                                  </p:childTnLst>
                                </p:cTn>
                              </p:par>
                            </p:childTnLst>
                          </p:cTn>
                        </p:par>
                        <p:par>
                          <p:cTn id="15" fill="hold">
                            <p:stCondLst>
                              <p:cond delay="5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0"/>
                                        <p:tgtEl>
                                          <p:spTgt spid="5"/>
                                        </p:tgtEl>
                                      </p:cBhvr>
                                    </p:animEffect>
                                  </p:childTnLst>
                                </p:cTn>
                              </p:par>
                            </p:childTnLst>
                          </p:cTn>
                        </p:par>
                        <p:par>
                          <p:cTn id="22" fill="hold">
                            <p:stCondLst>
                              <p:cond delay="7500"/>
                            </p:stCondLst>
                            <p:childTnLst>
                              <p:par>
                                <p:cTn id="23" presetID="10"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500"/>
                                        <p:tgtEl>
                                          <p:spTgt spid="19"/>
                                        </p:tgtEl>
                                      </p:cBhvr>
                                    </p:animEffect>
                                  </p:childTnLst>
                                </p:cTn>
                              </p:par>
                            </p:childTnLst>
                          </p:cTn>
                        </p:par>
                        <p:par>
                          <p:cTn id="29" fill="hold">
                            <p:stCondLst>
                              <p:cond delay="10000"/>
                            </p:stCondLst>
                            <p:childTnLst>
                              <p:par>
                                <p:cTn id="30" presetID="1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2000" b="1" dirty="0" smtClean="0"/>
              <a:t>‘Financial Monitoring’</a:t>
            </a:r>
            <a:endParaRPr lang="en-GB" sz="2000" b="1" dirty="0"/>
          </a:p>
          <a:p>
            <a:pPr algn="ctr"/>
            <a:endParaRPr lang="en-GB" sz="16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pic>
        <p:nvPicPr>
          <p:cNvPr id="1026" name="Picture 2" descr="C:\Users\ikennard\AppData\Local\Microsoft\Windows\Temporary Internet Files\Content.IE5\HUMF6LBR\question_mark_serious_thinker_500_clr[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221088"/>
            <a:ext cx="1855718" cy="2319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1628800"/>
            <a:ext cx="7056784" cy="3293209"/>
          </a:xfrm>
          <a:prstGeom prst="rect">
            <a:avLst/>
          </a:prstGeom>
          <a:noFill/>
        </p:spPr>
        <p:txBody>
          <a:bodyPr wrap="square" rtlCol="0">
            <a:spAutoFit/>
          </a:bodyPr>
          <a:lstStyle/>
          <a:p>
            <a:r>
              <a:rPr lang="en-GB" sz="1600" b="1" dirty="0" smtClean="0"/>
              <a:t>In groups please discuss and answer the following:</a:t>
            </a:r>
          </a:p>
          <a:p>
            <a:endParaRPr lang="en-GB" sz="1600" b="1" dirty="0" smtClean="0"/>
          </a:p>
          <a:p>
            <a:endParaRPr lang="en-GB" sz="1600" dirty="0"/>
          </a:p>
          <a:p>
            <a:pPr marL="285750" indent="-285750">
              <a:buFont typeface="Arial" panose="020B0604020202020204" pitchFamily="34" charset="0"/>
              <a:buChar char="•"/>
            </a:pPr>
            <a:r>
              <a:rPr lang="en-GB" sz="1600" dirty="0" smtClean="0"/>
              <a:t>Do you feel there is a need to review every individual’s spend every 6 months</a:t>
            </a:r>
            <a:r>
              <a:rPr lang="en-GB" sz="1600" dirty="0"/>
              <a:t>? If not what would the ideal period </a:t>
            </a:r>
            <a:r>
              <a:rPr lang="en-GB" sz="1600" dirty="0" smtClean="0"/>
              <a:t>be and why? </a:t>
            </a:r>
            <a:endParaRPr lang="en-GB" sz="1600" dirty="0"/>
          </a:p>
          <a:p>
            <a:pPr lvl="1"/>
            <a:endParaRPr lang="en-GB" sz="1600" dirty="0" smtClean="0"/>
          </a:p>
          <a:p>
            <a:pPr marL="742950" lvl="1"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What do you feel should be done (if anything) to help mitigate or reduce risks to the individual and the Public purse (i.e. categorising review dates by risk or random sampling)?</a:t>
            </a:r>
          </a:p>
          <a:p>
            <a:endParaRPr lang="en-GB" sz="1600" dirty="0"/>
          </a:p>
          <a:p>
            <a:endParaRPr lang="en-GB" sz="1600" dirty="0"/>
          </a:p>
          <a:p>
            <a:endParaRPr lang="en-GB" sz="1600" dirty="0"/>
          </a:p>
        </p:txBody>
      </p:sp>
    </p:spTree>
    <p:extLst>
      <p:ext uri="{BB962C8B-B14F-4D97-AF65-F5344CB8AC3E}">
        <p14:creationId xmlns:p14="http://schemas.microsoft.com/office/powerpoint/2010/main" val="103004266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2000" b="1" dirty="0" smtClean="0"/>
              <a:t>‘Submission &amp; Non Submission of Direct Payment Returns’</a:t>
            </a:r>
            <a:endParaRPr lang="en-GB" sz="2000" b="1" dirty="0"/>
          </a:p>
          <a:p>
            <a:pPr algn="ctr"/>
            <a:endParaRPr lang="en-GB" sz="16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pic>
        <p:nvPicPr>
          <p:cNvPr id="3079" name="Picture 7" descr="C:\Users\ikennard\AppData\Local\Microsoft\Windows\Temporary Internet Files\Content.IE5\U1LEM4BM\red-submit-button-hi[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3548" y="4507591"/>
            <a:ext cx="1732375" cy="554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1628800"/>
            <a:ext cx="8352928" cy="338554"/>
          </a:xfrm>
          <a:prstGeom prst="rect">
            <a:avLst/>
          </a:prstGeom>
          <a:noFill/>
        </p:spPr>
        <p:txBody>
          <a:bodyPr wrap="square" rtlCol="0">
            <a:spAutoFit/>
          </a:bodyPr>
          <a:lstStyle/>
          <a:p>
            <a:r>
              <a:rPr lang="en-GB" sz="1600" dirty="0" smtClean="0"/>
              <a:t>When an individual is written to requesting their returns then:</a:t>
            </a:r>
            <a:endParaRPr lang="en-GB" sz="1600" dirty="0"/>
          </a:p>
        </p:txBody>
      </p:sp>
      <p:pic>
        <p:nvPicPr>
          <p:cNvPr id="3082" name="Picture 10" descr="C:\Users\ikennard\AppData\Local\Microsoft\Windows\Temporary Internet Files\Content.IE5\U1LEM4BM\720px-28-Days-Later-Logo.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164" y="2424436"/>
            <a:ext cx="792087" cy="10081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50" y="2424435"/>
            <a:ext cx="1756533" cy="1077218"/>
          </a:xfrm>
          <a:prstGeom prst="rect">
            <a:avLst/>
          </a:prstGeom>
          <a:noFill/>
        </p:spPr>
        <p:txBody>
          <a:bodyPr wrap="square" rtlCol="0">
            <a:spAutoFit/>
          </a:bodyPr>
          <a:lstStyle/>
          <a:p>
            <a:pPr algn="just"/>
            <a:r>
              <a:rPr lang="en-GB" sz="1600" dirty="0" smtClean="0"/>
              <a:t>The returns need to be sent back with all supporting information.</a:t>
            </a:r>
            <a:endParaRPr lang="en-GB" sz="1600" dirty="0"/>
          </a:p>
        </p:txBody>
      </p:sp>
      <p:pic>
        <p:nvPicPr>
          <p:cNvPr id="3083" name="Picture 11" descr="C:\Users\ikennard\AppData\Local\Microsoft\Windows\Temporary Internet Files\Content.IE5\U1LEM4BM\14_white,_red_rounded_rectangle.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5448" y="2458987"/>
            <a:ext cx="792086" cy="100811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ikennard\AppData\Local\Microsoft\Windows\Temporary Internet Files\Content.IE5\U1LEM4BM\703px-Email-not-available.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4353" y="2590484"/>
            <a:ext cx="1080119" cy="745120"/>
          </a:xfrm>
          <a:prstGeom prst="rect">
            <a:avLst/>
          </a:prstGeom>
          <a:noFill/>
          <a:extLst>
            <a:ext uri="{909E8E84-426E-40DD-AFC4-6F175D3DCCD1}">
              <a14:hiddenFill xmlns:a14="http://schemas.microsoft.com/office/drawing/2010/main">
                <a:solidFill>
                  <a:srgbClr val="FFFFFF"/>
                </a:solidFill>
              </a14:hiddenFill>
            </a:ext>
          </a:extLst>
        </p:spPr>
      </p:pic>
      <p:sp>
        <p:nvSpPr>
          <p:cNvPr id="6" name="Striped Right Arrow 5"/>
          <p:cNvSpPr/>
          <p:nvPr/>
        </p:nvSpPr>
        <p:spPr>
          <a:xfrm>
            <a:off x="3034705" y="2747020"/>
            <a:ext cx="720080" cy="432048"/>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extBox 6"/>
          <p:cNvSpPr txBox="1"/>
          <p:nvPr/>
        </p:nvSpPr>
        <p:spPr>
          <a:xfrm>
            <a:off x="3914353" y="3263271"/>
            <a:ext cx="1080120" cy="338554"/>
          </a:xfrm>
          <a:prstGeom prst="rect">
            <a:avLst/>
          </a:prstGeom>
          <a:noFill/>
        </p:spPr>
        <p:txBody>
          <a:bodyPr wrap="square" rtlCol="0">
            <a:spAutoFit/>
          </a:bodyPr>
          <a:lstStyle/>
          <a:p>
            <a:pPr algn="ctr"/>
            <a:r>
              <a:rPr lang="en-GB" sz="1600" dirty="0" smtClean="0"/>
              <a:t>No Return</a:t>
            </a:r>
            <a:endParaRPr lang="en-GB" sz="1600" dirty="0"/>
          </a:p>
        </p:txBody>
      </p:sp>
      <p:sp>
        <p:nvSpPr>
          <p:cNvPr id="25" name="Striped Right Arrow 24"/>
          <p:cNvSpPr/>
          <p:nvPr/>
        </p:nvSpPr>
        <p:spPr>
          <a:xfrm>
            <a:off x="5234161" y="2747020"/>
            <a:ext cx="720080" cy="432048"/>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6" name="TextBox 25"/>
          <p:cNvSpPr txBox="1"/>
          <p:nvPr/>
        </p:nvSpPr>
        <p:spPr>
          <a:xfrm>
            <a:off x="6807534" y="2458987"/>
            <a:ext cx="1756533" cy="1077218"/>
          </a:xfrm>
          <a:prstGeom prst="rect">
            <a:avLst/>
          </a:prstGeom>
          <a:noFill/>
        </p:spPr>
        <p:txBody>
          <a:bodyPr wrap="square" rtlCol="0">
            <a:spAutoFit/>
          </a:bodyPr>
          <a:lstStyle/>
          <a:p>
            <a:pPr algn="just"/>
            <a:r>
              <a:rPr lang="en-GB" sz="1600" dirty="0" smtClean="0"/>
              <a:t>The returns need to be sent back with all supporting information.</a:t>
            </a:r>
            <a:endParaRPr lang="en-GB" sz="1600" dirty="0"/>
          </a:p>
        </p:txBody>
      </p:sp>
      <p:sp>
        <p:nvSpPr>
          <p:cNvPr id="8" name="Bent-Up Arrow 7"/>
          <p:cNvSpPr/>
          <p:nvPr/>
        </p:nvSpPr>
        <p:spPr>
          <a:xfrm rot="5400000">
            <a:off x="196098" y="3783076"/>
            <a:ext cx="1509941" cy="1047809"/>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threePt" dir="t"/>
            </a:scene3d>
            <a:sp3d extrusionH="57150">
              <a:bevelT w="38100" h="38100"/>
            </a:sp3d>
          </a:bodyPr>
          <a:lstStyle/>
          <a:p>
            <a:pPr algn="ctr"/>
            <a:endParaRPr lang="en-GB"/>
          </a:p>
        </p:txBody>
      </p:sp>
      <p:pic>
        <p:nvPicPr>
          <p:cNvPr id="3087" name="Picture 15" descr="C:\Users\ikennard\AppData\Local\Microsoft\Windows\Temporary Internet Files\Content.IE5\N5QNUTJN\lgi01a2014031402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43914" y="5229200"/>
            <a:ext cx="1038978" cy="103897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ikennard\AppData\Local\Microsoft\Windows\Temporary Internet Files\Content.IE5\3W9I264X\time_for_review[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7987" y="4486234"/>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2" name="Striped Right Arrow 31"/>
          <p:cNvSpPr/>
          <p:nvPr/>
        </p:nvSpPr>
        <p:spPr>
          <a:xfrm rot="5400000">
            <a:off x="6891660" y="3783172"/>
            <a:ext cx="720080" cy="432048"/>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2176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0"/>
                                        <p:tgtEl>
                                          <p:spTgt spid="4">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3082"/>
                                        </p:tgtEl>
                                        <p:attrNameLst>
                                          <p:attrName>style.visibility</p:attrName>
                                        </p:attrNameLst>
                                      </p:cBhvr>
                                      <p:to>
                                        <p:strVal val="visible"/>
                                      </p:to>
                                    </p:set>
                                    <p:animEffect transition="in" filter="fade">
                                      <p:cBhvr>
                                        <p:cTn id="11" dur="2500"/>
                                        <p:tgtEl>
                                          <p:spTgt spid="308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0"/>
                                        <p:tgtEl>
                                          <p:spTgt spid="5"/>
                                        </p:tgtEl>
                                      </p:cBhvr>
                                    </p:animEffect>
                                  </p:childTnLst>
                                </p:cTn>
                              </p:par>
                            </p:childTnLst>
                          </p:cTn>
                        </p:par>
                        <p:par>
                          <p:cTn id="15" fill="hold">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500"/>
                                        <p:tgtEl>
                                          <p:spTgt spid="6"/>
                                        </p:tgtEl>
                                      </p:cBhvr>
                                    </p:animEffect>
                                  </p:childTnLst>
                                </p:cTn>
                              </p:par>
                            </p:childTnLst>
                          </p:cTn>
                        </p:par>
                        <p:par>
                          <p:cTn id="19" fill="hold">
                            <p:stCondLst>
                              <p:cond delay="7500"/>
                            </p:stCondLst>
                            <p:childTnLst>
                              <p:par>
                                <p:cTn id="20" presetID="10" presetClass="entr" presetSubtype="0" fill="hold" nodeType="afterEffect">
                                  <p:stCondLst>
                                    <p:cond delay="0"/>
                                  </p:stCondLst>
                                  <p:childTnLst>
                                    <p:set>
                                      <p:cBhvr>
                                        <p:cTn id="21" dur="1" fill="hold">
                                          <p:stCondLst>
                                            <p:cond delay="0"/>
                                          </p:stCondLst>
                                        </p:cTn>
                                        <p:tgtEl>
                                          <p:spTgt spid="3084"/>
                                        </p:tgtEl>
                                        <p:attrNameLst>
                                          <p:attrName>style.visibility</p:attrName>
                                        </p:attrNameLst>
                                      </p:cBhvr>
                                      <p:to>
                                        <p:strVal val="visible"/>
                                      </p:to>
                                    </p:set>
                                    <p:animEffect transition="in" filter="fade">
                                      <p:cBhvr>
                                        <p:cTn id="22" dur="2500"/>
                                        <p:tgtEl>
                                          <p:spTgt spid="308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500"/>
                                        <p:tgtEl>
                                          <p:spTgt spid="7"/>
                                        </p:tgtEl>
                                      </p:cBhvr>
                                    </p:animEffect>
                                  </p:childTnLst>
                                </p:cTn>
                              </p:par>
                            </p:childTnLst>
                          </p:cTn>
                        </p:par>
                        <p:par>
                          <p:cTn id="26" fill="hold">
                            <p:stCondLst>
                              <p:cond delay="10000"/>
                            </p:stCondLst>
                            <p:childTnLst>
                              <p:par>
                                <p:cTn id="27" presetID="10"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2500"/>
                                        <p:tgtEl>
                                          <p:spTgt spid="25"/>
                                        </p:tgtEl>
                                      </p:cBhvr>
                                    </p:animEffect>
                                  </p:childTnLst>
                                </p:cTn>
                              </p:par>
                            </p:childTnLst>
                          </p:cTn>
                        </p:par>
                        <p:par>
                          <p:cTn id="30" fill="hold">
                            <p:stCondLst>
                              <p:cond delay="12500"/>
                            </p:stCondLst>
                            <p:childTnLst>
                              <p:par>
                                <p:cTn id="31" presetID="10" presetClass="entr" presetSubtype="0" fill="hold" nodeType="afterEffect">
                                  <p:stCondLst>
                                    <p:cond delay="0"/>
                                  </p:stCondLst>
                                  <p:childTnLst>
                                    <p:set>
                                      <p:cBhvr>
                                        <p:cTn id="32" dur="1" fill="hold">
                                          <p:stCondLst>
                                            <p:cond delay="0"/>
                                          </p:stCondLst>
                                        </p:cTn>
                                        <p:tgtEl>
                                          <p:spTgt spid="3083"/>
                                        </p:tgtEl>
                                        <p:attrNameLst>
                                          <p:attrName>style.visibility</p:attrName>
                                        </p:attrNameLst>
                                      </p:cBhvr>
                                      <p:to>
                                        <p:strVal val="visible"/>
                                      </p:to>
                                    </p:set>
                                    <p:animEffect transition="in" filter="fade">
                                      <p:cBhvr>
                                        <p:cTn id="33" dur="2500"/>
                                        <p:tgtEl>
                                          <p:spTgt spid="308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2500"/>
                                        <p:tgtEl>
                                          <p:spTgt spid="26"/>
                                        </p:tgtEl>
                                      </p:cBhvr>
                                    </p:animEffect>
                                  </p:childTnLst>
                                </p:cTn>
                              </p:par>
                            </p:childTnLst>
                          </p:cTn>
                        </p:par>
                        <p:par>
                          <p:cTn id="37" fill="hold">
                            <p:stCondLst>
                              <p:cond delay="15000"/>
                            </p:stCondLst>
                            <p:childTnLst>
                              <p:par>
                                <p:cTn id="38" presetID="10"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2500"/>
                                        <p:tgtEl>
                                          <p:spTgt spid="32"/>
                                        </p:tgtEl>
                                      </p:cBhvr>
                                    </p:animEffect>
                                  </p:childTnLst>
                                </p:cTn>
                              </p:par>
                            </p:childTnLst>
                          </p:cTn>
                        </p:par>
                        <p:par>
                          <p:cTn id="41" fill="hold">
                            <p:stCondLst>
                              <p:cond delay="17500"/>
                            </p:stCondLst>
                            <p:childTnLst>
                              <p:par>
                                <p:cTn id="42" presetID="10" presetClass="entr" presetSubtype="0" fill="hold" nodeType="afterEffect">
                                  <p:stCondLst>
                                    <p:cond delay="0"/>
                                  </p:stCondLst>
                                  <p:childTnLst>
                                    <p:set>
                                      <p:cBhvr>
                                        <p:cTn id="43" dur="1" fill="hold">
                                          <p:stCondLst>
                                            <p:cond delay="0"/>
                                          </p:stCondLst>
                                        </p:cTn>
                                        <p:tgtEl>
                                          <p:spTgt spid="3088"/>
                                        </p:tgtEl>
                                        <p:attrNameLst>
                                          <p:attrName>style.visibility</p:attrName>
                                        </p:attrNameLst>
                                      </p:cBhvr>
                                      <p:to>
                                        <p:strVal val="visible"/>
                                      </p:to>
                                    </p:set>
                                    <p:animEffect transition="in" filter="fade">
                                      <p:cBhvr>
                                        <p:cTn id="44" dur="2500"/>
                                        <p:tgtEl>
                                          <p:spTgt spid="3088"/>
                                        </p:tgtEl>
                                      </p:cBhvr>
                                    </p:animEffect>
                                  </p:childTnLst>
                                </p:cTn>
                              </p:par>
                            </p:childTnLst>
                          </p:cTn>
                        </p:par>
                        <p:par>
                          <p:cTn id="45" fill="hold">
                            <p:stCondLst>
                              <p:cond delay="20000"/>
                            </p:stCondLst>
                            <p:childTnLst>
                              <p:par>
                                <p:cTn id="46" presetID="10" presetClass="entr" presetSubtype="0" fill="hold" grpId="0" nodeType="afterEffect">
                                  <p:stCondLst>
                                    <p:cond delay="500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2500"/>
                                        <p:tgtEl>
                                          <p:spTgt spid="8"/>
                                        </p:tgtEl>
                                      </p:cBhvr>
                                    </p:animEffect>
                                  </p:childTnLst>
                                </p:cTn>
                              </p:par>
                            </p:childTnLst>
                          </p:cTn>
                        </p:par>
                        <p:par>
                          <p:cTn id="49" fill="hold">
                            <p:stCondLst>
                              <p:cond delay="27500"/>
                            </p:stCondLst>
                            <p:childTnLst>
                              <p:par>
                                <p:cTn id="50" presetID="10" presetClass="entr" presetSubtype="0" fill="hold" nodeType="afterEffect">
                                  <p:stCondLst>
                                    <p:cond delay="0"/>
                                  </p:stCondLst>
                                  <p:childTnLst>
                                    <p:set>
                                      <p:cBhvr>
                                        <p:cTn id="51" dur="1" fill="hold">
                                          <p:stCondLst>
                                            <p:cond delay="0"/>
                                          </p:stCondLst>
                                        </p:cTn>
                                        <p:tgtEl>
                                          <p:spTgt spid="3079"/>
                                        </p:tgtEl>
                                        <p:attrNameLst>
                                          <p:attrName>style.visibility</p:attrName>
                                        </p:attrNameLst>
                                      </p:cBhvr>
                                      <p:to>
                                        <p:strVal val="visible"/>
                                      </p:to>
                                    </p:set>
                                    <p:animEffect transition="in" filter="fade">
                                      <p:cBhvr>
                                        <p:cTn id="52" dur="2500"/>
                                        <p:tgtEl>
                                          <p:spTgt spid="3079"/>
                                        </p:tgtEl>
                                      </p:cBhvr>
                                    </p:animEffect>
                                  </p:childTnLst>
                                </p:cTn>
                              </p:par>
                            </p:childTnLst>
                          </p:cTn>
                        </p:par>
                        <p:par>
                          <p:cTn id="53" fill="hold">
                            <p:stCondLst>
                              <p:cond delay="30000"/>
                            </p:stCondLst>
                            <p:childTnLst>
                              <p:par>
                                <p:cTn id="54" presetID="10" presetClass="entr" presetSubtype="0" fill="hold" nodeType="afterEffect">
                                  <p:stCondLst>
                                    <p:cond delay="0"/>
                                  </p:stCondLst>
                                  <p:childTnLst>
                                    <p:set>
                                      <p:cBhvr>
                                        <p:cTn id="55" dur="1" fill="hold">
                                          <p:stCondLst>
                                            <p:cond delay="0"/>
                                          </p:stCondLst>
                                        </p:cTn>
                                        <p:tgtEl>
                                          <p:spTgt spid="3087"/>
                                        </p:tgtEl>
                                        <p:attrNameLst>
                                          <p:attrName>style.visibility</p:attrName>
                                        </p:attrNameLst>
                                      </p:cBhvr>
                                      <p:to>
                                        <p:strVal val="visible"/>
                                      </p:to>
                                    </p:set>
                                    <p:animEffect transition="in" filter="fade">
                                      <p:cBhvr>
                                        <p:cTn id="56" dur="25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25" grpId="0" animBg="1"/>
      <p:bldP spid="26" grpId="0"/>
      <p:bldP spid="8"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64" y="908720"/>
            <a:ext cx="9144000" cy="360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2000" b="1" dirty="0"/>
              <a:t>‘Submission &amp; Non Submission of Direct Payment Returns’</a:t>
            </a:r>
          </a:p>
          <a:p>
            <a:pPr algn="ctr"/>
            <a:endParaRPr lang="en-GB" sz="1600" b="1" dirty="0">
              <a:solidFill>
                <a:schemeClr val="bg1"/>
              </a:solidFill>
            </a:endParaRPr>
          </a:p>
        </p:txBody>
      </p:sp>
      <p:sp>
        <p:nvSpPr>
          <p:cNvPr id="15" name="TextBox 14"/>
          <p:cNvSpPr txBox="1"/>
          <p:nvPr/>
        </p:nvSpPr>
        <p:spPr>
          <a:xfrm>
            <a:off x="0" y="260648"/>
            <a:ext cx="9144000" cy="461665"/>
          </a:xfrm>
          <a:prstGeom prst="rect">
            <a:avLst/>
          </a:prstGeom>
          <a:solidFill>
            <a:schemeClr val="bg1">
              <a:lumMod val="50000"/>
            </a:schemeClr>
          </a:solidFill>
        </p:spPr>
        <p:txBody>
          <a:bodyPr wrap="square" rtlCol="0">
            <a:spAutoFit/>
          </a:bodyPr>
          <a:lstStyle/>
          <a:p>
            <a:pPr algn="ctr"/>
            <a:r>
              <a:rPr lang="en-GB" sz="2400" b="1" dirty="0" smtClean="0">
                <a:solidFill>
                  <a:schemeClr val="bg1"/>
                </a:solidFill>
              </a:rPr>
              <a:t>Adults, Health and Housing</a:t>
            </a:r>
            <a:endParaRPr lang="en-GB" sz="2400" b="1" dirty="0">
              <a:solidFill>
                <a:schemeClr val="bg1"/>
              </a:solidFill>
            </a:endParaRPr>
          </a:p>
        </p:txBody>
      </p:sp>
      <p:grpSp>
        <p:nvGrpSpPr>
          <p:cNvPr id="16" name="Group 6"/>
          <p:cNvGrpSpPr>
            <a:grpSpLocks/>
          </p:cNvGrpSpPr>
          <p:nvPr/>
        </p:nvGrpSpPr>
        <p:grpSpPr bwMode="auto">
          <a:xfrm>
            <a:off x="0" y="6371803"/>
            <a:ext cx="9144000" cy="361950"/>
            <a:chOff x="0" y="6381750"/>
            <a:chExt cx="9144000" cy="361950"/>
          </a:xfrm>
        </p:grpSpPr>
        <p:sp>
          <p:nvSpPr>
            <p:cNvPr id="17" name="Rectangle 16"/>
            <p:cNvSpPr/>
            <p:nvPr/>
          </p:nvSpPr>
          <p:spPr>
            <a:xfrm>
              <a:off x="0" y="6381750"/>
              <a:ext cx="9144000" cy="361950"/>
            </a:xfrm>
            <a:prstGeom prst="rect">
              <a:avLst/>
            </a:prstGeom>
            <a:solidFill>
              <a:srgbClr val="575054"/>
            </a:solidFill>
            <a:ln>
              <a:noFill/>
            </a:ln>
            <a:effectLst/>
          </p:spPr>
          <p:style>
            <a:lnRef idx="1">
              <a:schemeClr val="accent1"/>
            </a:lnRef>
            <a:fillRef idx="3">
              <a:schemeClr val="accent1"/>
            </a:fillRef>
            <a:effectRef idx="2">
              <a:schemeClr val="accent1"/>
            </a:effectRef>
            <a:fontRef idx="minor">
              <a:schemeClr val="lt1"/>
            </a:fontRef>
          </p:style>
          <p:txBody>
            <a:bodyPr/>
            <a:lstStyle/>
            <a:p>
              <a:pPr algn="r">
                <a:defRPr/>
              </a:pPr>
              <a:endParaRPr lang="en-US" sz="1800" dirty="0"/>
            </a:p>
          </p:txBody>
        </p:sp>
        <p:pic>
          <p:nvPicPr>
            <p:cNvPr id="18" name="Picture 17" descr="thurrock.gov.uk_white.eps"/>
            <p:cNvPicPr>
              <a:picLocks noChangeAspect="1"/>
            </p:cNvPicPr>
            <p:nvPr/>
          </p:nvPicPr>
          <p:blipFill>
            <a:blip r:embed="rId2" cstate="print"/>
            <a:srcRect/>
            <a:stretch>
              <a:fillRect/>
            </a:stretch>
          </p:blipFill>
          <p:spPr bwMode="auto">
            <a:xfrm>
              <a:off x="7251700" y="6435725"/>
              <a:ext cx="1550988" cy="234950"/>
            </a:xfrm>
            <a:prstGeom prst="rect">
              <a:avLst/>
            </a:prstGeom>
            <a:noFill/>
            <a:ln w="9525">
              <a:noFill/>
              <a:miter lim="800000"/>
              <a:headEnd/>
              <a:tailEnd/>
            </a:ln>
          </p:spPr>
        </p:pic>
      </p:grpSp>
      <p:pic>
        <p:nvPicPr>
          <p:cNvPr id="1026" name="Picture 2" descr="C:\Users\ikennard\AppData\Local\Microsoft\Windows\Temporary Internet Files\Content.IE5\HUMF6LBR\question_mark_serious_thinker_500_clr[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221088"/>
            <a:ext cx="1855718" cy="2319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1560" y="1702758"/>
            <a:ext cx="7776864" cy="3785652"/>
          </a:xfrm>
          <a:prstGeom prst="rect">
            <a:avLst/>
          </a:prstGeom>
          <a:noFill/>
        </p:spPr>
        <p:txBody>
          <a:bodyPr wrap="square" rtlCol="0">
            <a:spAutoFit/>
          </a:bodyPr>
          <a:lstStyle/>
          <a:p>
            <a:r>
              <a:rPr lang="en-GB" sz="1600" b="1" dirty="0"/>
              <a:t>In groups please discuss and answer the following</a:t>
            </a:r>
            <a:r>
              <a:rPr lang="en-GB" sz="1600" b="1" dirty="0" smtClean="0"/>
              <a:t>:</a:t>
            </a:r>
          </a:p>
          <a:p>
            <a:endParaRPr lang="en-GB" sz="1600" b="1" dirty="0"/>
          </a:p>
          <a:p>
            <a:endParaRPr lang="en-GB" sz="1600" dirty="0" smtClean="0"/>
          </a:p>
          <a:p>
            <a:pPr marL="285750" indent="-285750">
              <a:buFont typeface="Arial" panose="020B0604020202020204" pitchFamily="34" charset="0"/>
              <a:buChar char="•"/>
            </a:pPr>
            <a:r>
              <a:rPr lang="en-GB" sz="1600" dirty="0" smtClean="0"/>
              <a:t>What are the common issues with Direct Payment returns and how to overcome these?</a:t>
            </a:r>
          </a:p>
          <a:p>
            <a:pPr marL="285750" indent="-285750">
              <a:buFont typeface="Arial" panose="020B0604020202020204" pitchFamily="34" charset="0"/>
              <a:buChar char="•"/>
            </a:pPr>
            <a:endParaRPr lang="en-GB" sz="1600" dirty="0" smtClean="0"/>
          </a:p>
          <a:p>
            <a:endParaRPr lang="en-GB" sz="1600" dirty="0"/>
          </a:p>
          <a:p>
            <a:pPr marL="285750" indent="-285750">
              <a:buFont typeface="Arial" panose="020B0604020202020204" pitchFamily="34" charset="0"/>
              <a:buChar char="•"/>
            </a:pPr>
            <a:r>
              <a:rPr lang="en-GB" sz="1600" dirty="0" smtClean="0"/>
              <a:t>Do you feel the current process is sufficient or can it be improved?  If so how?</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a:p>
          <a:p>
            <a:endParaRPr lang="en-GB" sz="1600" dirty="0" smtClean="0"/>
          </a:p>
          <a:p>
            <a:endParaRPr lang="en-GB" sz="1600" dirty="0"/>
          </a:p>
          <a:p>
            <a:endParaRPr lang="en-GB" sz="1600" dirty="0" smtClean="0"/>
          </a:p>
          <a:p>
            <a:endParaRPr lang="en-GB" sz="1600" dirty="0"/>
          </a:p>
          <a:p>
            <a:endParaRPr lang="en-GB" sz="1600" dirty="0"/>
          </a:p>
        </p:txBody>
      </p:sp>
    </p:spTree>
    <p:extLst>
      <p:ext uri="{BB962C8B-B14F-4D97-AF65-F5344CB8AC3E}">
        <p14:creationId xmlns:p14="http://schemas.microsoft.com/office/powerpoint/2010/main" val="126408038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200D98310CAD465FB48C3A62E91DFCBC" version="1.0.0">
  <systemFields>
    <field name="Objective-Id">
      <value order="0">A3790271</value>
    </field>
    <field name="Objective-Title">
      <value order="0">DP Policy Session 3</value>
    </field>
    <field name="Objective-Description">
      <value order="0"/>
    </field>
    <field name="Objective-CreationStamp">
      <value order="0">2018-03-06T10:14:14Z</value>
    </field>
    <field name="Objective-IsApproved">
      <value order="0">false</value>
    </field>
    <field name="Objective-IsPublished">
      <value order="0">false</value>
    </field>
    <field name="Objective-DatePublished">
      <value order="0"/>
    </field>
    <field name="Objective-ModificationStamp">
      <value order="0">2018-05-01T14:06:59Z</value>
    </field>
    <field name="Objective-Owner">
      <value order="0">Kennard, Ian</value>
    </field>
    <field name="Objective-Path">
      <value order="0">Thurrock Global Folder:Thurrock Corporate File Plan:Procurement:Contracting:Adults, Health &amp; Commissioning Contracts:Direct Payments &amp; IPB:Direct Payments:DP Policy Sessions</value>
    </field>
    <field name="Objective-Parent">
      <value order="0">DP Policy Sessions</value>
    </field>
    <field name="Objective-State">
      <value order="0">Being Edited</value>
    </field>
    <field name="Objective-VersionId">
      <value order="0">vA5391344</value>
    </field>
    <field name="Objective-Version">
      <value order="0">1.1</value>
    </field>
    <field name="Objective-VersionNumber">
      <value order="0">2</value>
    </field>
    <field name="Objective-VersionComment">
      <value order="0"/>
    </field>
    <field name="Objective-FileNumber">
      <value order="0">qA253247</value>
    </field>
    <field name="Objective-Classification">
      <value order="0"/>
    </field>
    <field name="Objective-Caveats">
      <value order="0">Active Users</value>
    </field>
  </systemFields>
  <catalogues/>
</metadata>
</file>

<file path=customXml/itemProps1.xml><?xml version="1.0" encoding="utf-8"?>
<ds:datastoreItem xmlns:ds="http://schemas.openxmlformats.org/officeDocument/2006/customXml" ds:itemID="{5745109E-2DDF-40CB-AC2B-FF9B10C90820}">
  <ds:schemaRefs>
    <ds:schemaRef ds:uri="http://www.objective.com/ecm/document/metadata/200D98310CAD465FB48C3A62E91DFCBC"/>
  </ds:schemaRefs>
</ds:datastoreItem>
</file>

<file path=docProps/app.xml><?xml version="1.0" encoding="utf-8"?>
<Properties xmlns="http://schemas.openxmlformats.org/officeDocument/2006/extended-properties" xmlns:vt="http://schemas.openxmlformats.org/officeDocument/2006/docPropsVTypes">
  <TotalTime>7182</TotalTime>
  <Words>701</Words>
  <Application>Microsoft Office PowerPoint</Application>
  <PresentationFormat>On-screen Show (4:3)</PresentationFormat>
  <Paragraphs>137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Thurrock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Kennard</dc:creator>
  <cp:lastModifiedBy>Kennard, Ian</cp:lastModifiedBy>
  <cp:revision>266</cp:revision>
  <cp:lastPrinted>2017-10-03T09:27:23Z</cp:lastPrinted>
  <dcterms:created xsi:type="dcterms:W3CDTF">2015-06-01T11:13:33Z</dcterms:created>
  <dcterms:modified xsi:type="dcterms:W3CDTF">2018-06-05T10:26:24Z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A3790271</vt:lpwstr>
  </property>
  <property fmtid="{D5CDD505-2E9C-101B-9397-08002B2CF9AE}" pid="4" name="Objective-Title">
    <vt:lpwstr>DP Policy Session 3</vt:lpwstr>
  </property>
  <property fmtid="{D5CDD505-2E9C-101B-9397-08002B2CF9AE}" pid="5" name="Objective-Comment">
    <vt:lpwstr/>
  </property>
  <property fmtid="{D5CDD505-2E9C-101B-9397-08002B2CF9AE}" pid="6" name="Objective-CreationStamp">
    <vt:filetime>2018-03-08T07:39:01Z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2018-05-01T15:31:28Z</vt:filetime>
  </property>
  <property fmtid="{D5CDD505-2E9C-101B-9397-08002B2CF9AE}" pid="10" name="Objective-ModificationStamp">
    <vt:filetime>2018-05-01T15:31:28Z</vt:filetime>
  </property>
  <property fmtid="{D5CDD505-2E9C-101B-9397-08002B2CF9AE}" pid="11" name="Objective-Owner">
    <vt:lpwstr>Kennard, Ian</vt:lpwstr>
  </property>
  <property fmtid="{D5CDD505-2E9C-101B-9397-08002B2CF9AE}" pid="12" name="Objective-Path">
    <vt:lpwstr>Thurrock Global Folder:Thurrock Corporate File Plan:Procurement:Contracting:Adults, Health &amp; Commissioning Contracts:Direct Payments &amp; IPB:Direct Payments:DP Policy Sessions:</vt:lpwstr>
  </property>
  <property fmtid="{D5CDD505-2E9C-101B-9397-08002B2CF9AE}" pid="13" name="Objective-Parent">
    <vt:lpwstr>DP Policy Sessions</vt:lpwstr>
  </property>
  <property fmtid="{D5CDD505-2E9C-101B-9397-08002B2CF9AE}" pid="14" name="Objective-State">
    <vt:lpwstr>Published</vt:lpwstr>
  </property>
  <property fmtid="{D5CDD505-2E9C-101B-9397-08002B2CF9AE}" pid="15" name="Objective-Version">
    <vt:lpwstr>2.0</vt:lpwstr>
  </property>
  <property fmtid="{D5CDD505-2E9C-101B-9397-08002B2CF9AE}" pid="16" name="Objective-VersionNumber">
    <vt:r8>2</vt:r8>
  </property>
  <property fmtid="{D5CDD505-2E9C-101B-9397-08002B2CF9AE}" pid="17" name="Objective-VersionComment">
    <vt:lpwstr/>
  </property>
  <property fmtid="{D5CDD505-2E9C-101B-9397-08002B2CF9AE}" pid="18" name="Objective-FileNumber">
    <vt:lpwstr>qA253247</vt:lpwstr>
  </property>
  <property fmtid="{D5CDD505-2E9C-101B-9397-08002B2CF9AE}" pid="19" name="Objective-Classification">
    <vt:lpwstr>[Inherited - none]</vt:lpwstr>
  </property>
  <property fmtid="{D5CDD505-2E9C-101B-9397-08002B2CF9AE}" pid="20" name="Objective-Caveats">
    <vt:lpwstr>groups: Active Users; </vt:lpwstr>
  </property>
  <property fmtid="{D5CDD505-2E9C-101B-9397-08002B2CF9AE}" pid="21" name="Objective-Description">
    <vt:lpwstr/>
  </property>
  <property fmtid="{D5CDD505-2E9C-101B-9397-08002B2CF9AE}" pid="22" name="Objective-VersionId">
    <vt:lpwstr>vA5391344</vt:lpwstr>
  </property>
</Properties>
</file>