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9" r:id="rId3"/>
    <p:sldId id="261" r:id="rId4"/>
    <p:sldId id="272" r:id="rId5"/>
    <p:sldId id="260" r:id="rId6"/>
    <p:sldId id="292" r:id="rId7"/>
    <p:sldId id="289" r:id="rId8"/>
    <p:sldId id="291" r:id="rId9"/>
    <p:sldId id="284" r:id="rId10"/>
    <p:sldId id="287" r:id="rId11"/>
    <p:sldId id="288" r:id="rId12"/>
    <p:sldId id="290" r:id="rId13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nard, Ian" initials="K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8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04" autoAdjust="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3-01T15:46:03.182" idx="2">
    <p:pos x="2430" y="2322"/>
    <p:text>Subject to change from Session 1.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4014" cy="495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505" y="1"/>
            <a:ext cx="2934014" cy="495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63D29-2357-4F53-9ECA-866614EC108E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594" y="4705310"/>
            <a:ext cx="5415912" cy="44584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028"/>
            <a:ext cx="2934014" cy="495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505" y="9409028"/>
            <a:ext cx="2934014" cy="495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7830C-496A-45A5-8F5C-EA192CFBD4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63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82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38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51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4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66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29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29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18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45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89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64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C025-4802-4149-A2F4-62BB8E4FCB3F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8D04-AB6D-4620-8FA5-D0ED506E6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59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kennard@thurrock.gov.uk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an@thurrockcoalition.co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0" y="908720"/>
            <a:ext cx="91440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GB" sz="4000" b="1" dirty="0" smtClean="0"/>
          </a:p>
          <a:p>
            <a:pPr algn="ctr">
              <a:spcAft>
                <a:spcPts val="600"/>
              </a:spcAft>
            </a:pPr>
            <a:endParaRPr lang="en-GB" sz="4000" b="1" dirty="0"/>
          </a:p>
          <a:p>
            <a:pPr algn="ctr">
              <a:spcAft>
                <a:spcPts val="600"/>
              </a:spcAft>
            </a:pPr>
            <a:r>
              <a:rPr lang="en-GB" sz="4000" b="1" dirty="0" smtClean="0"/>
              <a:t>DPEG – ‘Policy Co-Production’</a:t>
            </a:r>
          </a:p>
          <a:p>
            <a:pPr algn="ctr">
              <a:spcAft>
                <a:spcPts val="600"/>
              </a:spcAft>
            </a:pPr>
            <a:endParaRPr lang="en-GB" sz="4000" b="1" dirty="0"/>
          </a:p>
          <a:p>
            <a:pPr algn="ctr">
              <a:spcAft>
                <a:spcPts val="600"/>
              </a:spcAft>
            </a:pPr>
            <a:r>
              <a:rPr lang="en-GB" sz="4000" b="1" dirty="0" smtClean="0"/>
              <a:t>Session 2</a:t>
            </a:r>
            <a:endParaRPr lang="en-GB" sz="4000" b="1" dirty="0"/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b="1" dirty="0" smtClean="0"/>
          </a:p>
          <a:p>
            <a:pPr>
              <a:spcAft>
                <a:spcPts val="600"/>
              </a:spcAft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65189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‘Discontinuing Direct Payments’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ikennard\AppData\Local\Microsoft\Windows\Temporary Internet Files\Content.IE5\3JKVVTHZ\stop-1207069_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9"/>
            <a:ext cx="2407195" cy="215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12" y="1378223"/>
            <a:ext cx="8946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Paraphrasing the current policy: </a:t>
            </a:r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 smtClean="0"/>
              <a:t>Discontinuing a Direct Payment should be the last resort and taken when there are clear breaches of the Direct Payment have taken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i="1" dirty="0"/>
          </a:p>
          <a:p>
            <a:r>
              <a:rPr lang="en-GB" sz="1600" dirty="0" smtClean="0"/>
              <a:t>As a result of this the Authority would: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Provide 4 weeks notice.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Recover un-used monies.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Transfer care to alternative delivery method – i.e. spot commissioned care.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Undertake any relevant risk assessments.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Meet any contractual responsibilities i.e. redundancy payments.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Take punitive action to recover misused monies if appropriate.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i="1" dirty="0" smtClean="0"/>
              <a:t>But currently there is no specific provision within the policy about how a person                                     could potentially access Direct Payments again.</a:t>
            </a:r>
            <a:endParaRPr lang="en-GB" sz="1600" b="1" i="1" dirty="0"/>
          </a:p>
        </p:txBody>
      </p:sp>
    </p:spTree>
    <p:extLst>
      <p:ext uri="{BB962C8B-B14F-4D97-AF65-F5344CB8AC3E}">
        <p14:creationId xmlns:p14="http://schemas.microsoft.com/office/powerpoint/2010/main" val="2492104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‘Discontinuing Direct Payments’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ikennard\AppData\Local\Microsoft\Windows\Temporary Internet Files\Content.IE5\HUMF6LBR\question_mark_serious_thinker_5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855718" cy="23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628800"/>
            <a:ext cx="7416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In groups can you discuss and answer the following:</a:t>
            </a:r>
            <a:endParaRPr lang="en-GB" sz="1600" dirty="0" smtClean="0"/>
          </a:p>
          <a:p>
            <a:endParaRPr lang="en-GB" sz="1600" b="1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Do you think the steps the Authority takes are appropriate?  If not why not?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What additional steps or actions should the Authority take when ceasing a Direct Payment?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How should a person (if at all) be allowed to receive a Direct Payment again?  Should reasonable restrictions be put in place?  If so what types?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788271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Agenda</a:t>
            </a:r>
            <a:endParaRPr lang="en-GB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104478" y="1268760"/>
            <a:ext cx="88569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GB" sz="1600" dirty="0" smtClean="0"/>
          </a:p>
          <a:p>
            <a:pPr marL="342900" indent="-342900">
              <a:buAutoNum type="arabicPeriod"/>
            </a:pPr>
            <a:r>
              <a:rPr lang="en-GB" sz="1600" dirty="0" smtClean="0"/>
              <a:t>Introductions.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 smtClean="0"/>
              <a:t>Purpose of </a:t>
            </a:r>
            <a:r>
              <a:rPr lang="en-GB" sz="1600" dirty="0"/>
              <a:t>T</a:t>
            </a:r>
            <a:r>
              <a:rPr lang="en-GB" sz="1600" dirty="0" smtClean="0"/>
              <a:t>oday.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 smtClean="0"/>
              <a:t>Potential Misuse of Direct Payments.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 smtClean="0"/>
              <a:t>Suspension of Direct Payments.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 smtClean="0"/>
              <a:t>Discontinuing Direct Payments.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83344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0" y="90872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b="1" dirty="0" smtClean="0"/>
          </a:p>
          <a:p>
            <a:pPr>
              <a:spcAft>
                <a:spcPts val="600"/>
              </a:spcAft>
            </a:pP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Welcomes, Introductions &amp; Housekeeping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2341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Ian </a:t>
            </a:r>
            <a:r>
              <a:rPr lang="en-GB" dirty="0"/>
              <a:t>Kennard </a:t>
            </a:r>
            <a:r>
              <a:rPr lang="en-GB" dirty="0" smtClean="0"/>
              <a:t>:| </a:t>
            </a:r>
            <a:r>
              <a:rPr lang="en-GB" dirty="0"/>
              <a:t>Direct Payments &amp; Personal </a:t>
            </a:r>
            <a:r>
              <a:rPr lang="en-GB" dirty="0" smtClean="0"/>
              <a:t>Budgets| </a:t>
            </a:r>
            <a:r>
              <a:rPr lang="en-GB" dirty="0" smtClean="0">
                <a:hlinkClick r:id="rId3"/>
              </a:rPr>
              <a:t>ikennard@thurrock.gov.uk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Ian Evans :| Director of Thurrock Coalition | </a:t>
            </a:r>
            <a:r>
              <a:rPr lang="en-GB" dirty="0" smtClean="0">
                <a:hlinkClick r:id="rId4"/>
              </a:rPr>
              <a:t>ian@thurrockcoalition.co.uk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998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Purpose </a:t>
            </a:r>
            <a:r>
              <a:rPr lang="en-GB" sz="2000" b="1" dirty="0"/>
              <a:t>of </a:t>
            </a:r>
            <a:r>
              <a:rPr lang="en-GB" sz="2000" b="1" dirty="0" smtClean="0"/>
              <a:t>Today?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323528" y="1556792"/>
            <a:ext cx="8479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‘To discuss and capture the thoughts of all on key elements or themes of Direct Payment policy so that we can co-produce a new, more appropriate document to improve the Direct Payment experience.’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3480" y="2499767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 order to do this we must be: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8832" y="3259460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Open and honest.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Listen and be respectful.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Give each person the opportunity to express their views and opinions.</a:t>
            </a:r>
          </a:p>
        </p:txBody>
      </p:sp>
      <p:pic>
        <p:nvPicPr>
          <p:cNvPr id="1026" name="Picture 2" descr="C:\Users\ikennard\AppData\Local\Microsoft\Windows\Temporary Internet Files\Content.IE5\1M6K1F28\Difference-Between-Honesty-and-Integrity-image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4" y="3085575"/>
            <a:ext cx="908279" cy="6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kennard\AppData\Local\Microsoft\Windows\Temporary Internet Files\Content.IE5\QFONOTA4\stop_and_listen_by_stupideye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4" y="4076955"/>
            <a:ext cx="908279" cy="6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kennard\AppData\Local\Microsoft\Windows\Temporary Internet Files\Content.IE5\QFONOTA4\comprendre-une-expression-idiomatique-un-bruit-qui-cour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28" y="5078710"/>
            <a:ext cx="908279" cy="6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40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‘Potential Misuse of Direct Payments’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755576" y="2204864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Verb</a:t>
            </a:r>
          </a:p>
          <a:p>
            <a:r>
              <a:rPr lang="en-GB" sz="1600" dirty="0" smtClean="0"/>
              <a:t>(</a:t>
            </a:r>
            <a:r>
              <a:rPr lang="en-GB" sz="1600" b="1" dirty="0"/>
              <a:t>M</a:t>
            </a:r>
            <a:r>
              <a:rPr lang="en-GB" sz="1600" b="1" dirty="0" smtClean="0"/>
              <a:t>isuse) – </a:t>
            </a:r>
            <a:r>
              <a:rPr lang="en-GB" sz="1600" dirty="0" smtClean="0"/>
              <a:t>To use something in the wrong way or for the wrong purpose</a:t>
            </a:r>
          </a:p>
          <a:p>
            <a:endParaRPr lang="en-GB" sz="1600" dirty="0" smtClean="0"/>
          </a:p>
          <a:p>
            <a:r>
              <a:rPr lang="en-GB" sz="1600" b="1" dirty="0"/>
              <a:t>	</a:t>
            </a:r>
            <a:r>
              <a:rPr lang="en-GB" sz="1600" b="1" i="1" dirty="0" smtClean="0"/>
              <a:t>   ‘</a:t>
            </a:r>
            <a:r>
              <a:rPr lang="en-GB" sz="1600" i="1" dirty="0" smtClean="0"/>
              <a:t>he was found guilty of misusing public funds’</a:t>
            </a:r>
            <a:endParaRPr lang="en-GB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48478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Question: What does misuse mean?: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645024"/>
            <a:ext cx="69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In Session 1 We Defined Misuse As:</a:t>
            </a:r>
          </a:p>
          <a:p>
            <a:endParaRPr lang="en-GB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Direct Payment monies that are used on things that are not legal or compliant.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Direct Payment monies that are used on services or items that do not meet the individuals outcomes.</a:t>
            </a:r>
          </a:p>
          <a:p>
            <a:r>
              <a:rPr lang="en-GB" sz="1600" b="1" dirty="0"/>
              <a:t>	</a:t>
            </a:r>
            <a:r>
              <a:rPr lang="en-GB" sz="1600" b="1" i="1" dirty="0" smtClean="0"/>
              <a:t>   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930509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192" y="928755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‘Potential Misuse of Direct Payments’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85192" y="1513885"/>
            <a:ext cx="896448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 </a:t>
            </a:r>
            <a:r>
              <a:rPr lang="en-GB" sz="1600" b="1" dirty="0" smtClean="0"/>
              <a:t>Potential misuse of Direct Payment is defined within policy when: </a:t>
            </a:r>
          </a:p>
          <a:p>
            <a:endParaRPr lang="en-GB" sz="1600" b="1" dirty="0"/>
          </a:p>
          <a:p>
            <a:r>
              <a:rPr lang="en-GB" sz="1600" i="1" dirty="0" smtClean="0"/>
              <a:t>“the </a:t>
            </a:r>
            <a:r>
              <a:rPr lang="en-GB" sz="1600" i="1" dirty="0"/>
              <a:t>spending does not appear to correspond with the agreed outcomes between the service user and Thurrock </a:t>
            </a:r>
            <a:r>
              <a:rPr lang="en-GB" sz="1600" i="1" dirty="0" smtClean="0"/>
              <a:t>Council”.</a:t>
            </a:r>
          </a:p>
          <a:p>
            <a:endParaRPr lang="en-GB" sz="1600" dirty="0" smtClean="0"/>
          </a:p>
          <a:p>
            <a:r>
              <a:rPr lang="en-GB" sz="1600" b="1" dirty="0" smtClean="0"/>
              <a:t>The policy then states the following actions need to occur: </a:t>
            </a:r>
          </a:p>
          <a:p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A </a:t>
            </a:r>
            <a:r>
              <a:rPr lang="en-GB" sz="1600" dirty="0"/>
              <a:t>Letter </a:t>
            </a:r>
            <a:r>
              <a:rPr lang="en-GB" sz="1600" dirty="0" smtClean="0"/>
              <a:t>stating </a:t>
            </a:r>
            <a:r>
              <a:rPr lang="en-GB" sz="1600" dirty="0"/>
              <a:t>what the concerns are and giving 14 days for information to be supplied.  </a:t>
            </a:r>
            <a:endParaRPr lang="en-GB" sz="1600" dirty="0" smtClean="0"/>
          </a:p>
          <a:p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If the concerns remain or are not addressed </a:t>
            </a:r>
            <a:r>
              <a:rPr lang="en-GB" sz="1600" dirty="0"/>
              <a:t>after 14 days or there is no response </a:t>
            </a:r>
            <a:r>
              <a:rPr lang="en-GB" sz="1600" dirty="0" smtClean="0"/>
              <a:t>this will be escalated to a Care Professional to </a:t>
            </a:r>
            <a:r>
              <a:rPr lang="en-GB" sz="1600" dirty="0"/>
              <a:t>discuss the matter with the service user/nominee/suitable person within 4 weeks.  </a:t>
            </a:r>
            <a:endParaRPr lang="en-GB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If </a:t>
            </a:r>
            <a:r>
              <a:rPr lang="en-GB" sz="1600" dirty="0"/>
              <a:t>after </a:t>
            </a:r>
            <a:r>
              <a:rPr lang="en-GB" sz="1600" dirty="0" smtClean="0"/>
              <a:t>review </a:t>
            </a:r>
            <a:r>
              <a:rPr lang="en-GB" sz="1600" dirty="0"/>
              <a:t>the expenditure </a:t>
            </a:r>
            <a:r>
              <a:rPr lang="en-GB" sz="1600" dirty="0" smtClean="0"/>
              <a:t>is </a:t>
            </a:r>
            <a:r>
              <a:rPr lang="en-GB" sz="1600" dirty="0"/>
              <a:t>deemed appropriate, no further action is required.  </a:t>
            </a:r>
            <a:r>
              <a:rPr lang="en-GB" sz="1600" dirty="0" smtClean="0"/>
              <a:t>                                  A letter will then be sent confirming the outcome.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If </a:t>
            </a:r>
            <a:r>
              <a:rPr lang="en-GB" sz="1600" dirty="0"/>
              <a:t>the spending is deemed </a:t>
            </a:r>
            <a:r>
              <a:rPr lang="en-GB" sz="1600" dirty="0" smtClean="0"/>
              <a:t>inappropriate a </a:t>
            </a:r>
            <a:r>
              <a:rPr lang="en-GB" sz="1600" dirty="0"/>
              <a:t>decision is made to suspend or stop </a:t>
            </a:r>
            <a:r>
              <a:rPr lang="en-GB" sz="1600" dirty="0" smtClean="0"/>
              <a:t>                  the </a:t>
            </a:r>
            <a:r>
              <a:rPr lang="en-GB" sz="1600" dirty="0"/>
              <a:t>Direct Payment a letter will be sent to </a:t>
            </a:r>
            <a:r>
              <a:rPr lang="en-GB" sz="1600" dirty="0" smtClean="0"/>
              <a:t>offer </a:t>
            </a:r>
            <a:r>
              <a:rPr lang="en-GB" sz="1600" dirty="0"/>
              <a:t>of a </a:t>
            </a:r>
            <a:r>
              <a:rPr lang="en-GB" sz="1600" dirty="0" err="1"/>
              <a:t>Reablement</a:t>
            </a:r>
            <a:r>
              <a:rPr lang="en-GB" sz="1600" dirty="0"/>
              <a:t> </a:t>
            </a:r>
            <a:r>
              <a:rPr lang="en-GB" sz="1600" dirty="0" smtClean="0"/>
              <a:t>or alternative service                        until other options are explored. </a:t>
            </a:r>
            <a:endParaRPr lang="en-GB" sz="1600" dirty="0"/>
          </a:p>
        </p:txBody>
      </p:sp>
      <p:pic>
        <p:nvPicPr>
          <p:cNvPr id="1027" name="Picture 3" descr="C:\Users\ikennard\AppData\Local\Microsoft\Windows\Temporary Internet Files\Content.IE5\RQ0J97OK\rich-monopoly-man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30" y="4293096"/>
            <a:ext cx="1740670" cy="20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93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‘Potential Misuse of Direct Payments’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ikennard\AppData\Local\Microsoft\Windows\Temporary Internet Files\Content.IE5\HUMF6LBR\question_mark_serious_thinker_5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855718" cy="23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348880"/>
            <a:ext cx="7559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 smtClean="0"/>
              <a:t>Is the definition of potential misuse appropriate given the discussions in session 1?  If not how should it be changed?</a:t>
            </a:r>
          </a:p>
          <a:p>
            <a:pPr marL="342900" indent="-342900">
              <a:buAutoNum type="arabicPeriod"/>
            </a:pPr>
            <a:endParaRPr lang="en-GB" sz="1600" dirty="0" smtClean="0"/>
          </a:p>
          <a:p>
            <a:pPr marL="342900" indent="-342900">
              <a:buAutoNum type="arabicPeriod"/>
            </a:pPr>
            <a:r>
              <a:rPr lang="en-GB" sz="1600" dirty="0" smtClean="0"/>
              <a:t>Are the actions defined within the policy after concerns of potential misuse are raised:</a:t>
            </a:r>
          </a:p>
          <a:p>
            <a:pPr marL="342900" indent="-342900">
              <a:buAutoNum type="arabicPeriod"/>
            </a:pPr>
            <a:endParaRPr lang="en-GB" sz="1600" dirty="0" smtClean="0"/>
          </a:p>
          <a:p>
            <a:pPr marL="800100" lvl="1" indent="-342900">
              <a:buFont typeface="+mj-lt"/>
              <a:buAutoNum type="alphaUcPeriod"/>
            </a:pPr>
            <a:r>
              <a:rPr lang="en-GB" sz="1600" dirty="0" smtClean="0"/>
              <a:t>Appropriate?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sz="1600" dirty="0" smtClean="0"/>
              <a:t>Timely?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GB" sz="1600" dirty="0" smtClean="0"/>
              <a:t>Proportionate?</a:t>
            </a:r>
          </a:p>
          <a:p>
            <a:pPr marL="800100" lvl="1" indent="-342900">
              <a:buFont typeface="+mj-lt"/>
              <a:buAutoNum type="alphaU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How would you change this process if at all? </a:t>
            </a: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In groups can you discuss the following: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030042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kennard\AppData\Local\Microsoft\Windows\Temporary Internet Files\Content.IE5\3H4CL1DM\testpatter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5" y="1268759"/>
            <a:ext cx="9146045" cy="51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‘Suspension of Direct Payments’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539552" y="155679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Currently your Direct Payment may be suspended if either of the following situations cannot be resolved:</a:t>
            </a:r>
          </a:p>
          <a:p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There is evidence that the Direct Payment is not being used appropriately.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If your Direct Payment returns have not been submitted.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16310" y="3841976"/>
            <a:ext cx="7704856" cy="1937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Should these situations not be resolved then:</a:t>
            </a:r>
          </a:p>
          <a:p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The Direct Payment will be suspended pending a care review.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Alternative ‘commissioned’ care will be put in place to meet the eligible need.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32176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8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564" y="90872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/>
          </a:p>
          <a:p>
            <a:pPr algn="ctr"/>
            <a:r>
              <a:rPr lang="en-GB" sz="2000" b="1" dirty="0" smtClean="0"/>
              <a:t>‘Suspension of Direct Payments’</a:t>
            </a:r>
            <a:endParaRPr lang="en-GB" sz="2000" b="1" dirty="0"/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Adults, Health and Housing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0" y="6371803"/>
            <a:ext cx="9144000" cy="361950"/>
            <a:chOff x="0" y="6381750"/>
            <a:chExt cx="9144000" cy="361950"/>
          </a:xfrm>
        </p:grpSpPr>
        <p:sp>
          <p:nvSpPr>
            <p:cNvPr id="17" name="Rectangle 16"/>
            <p:cNvSpPr/>
            <p:nvPr/>
          </p:nvSpPr>
          <p:spPr>
            <a:xfrm>
              <a:off x="0" y="6381750"/>
              <a:ext cx="9144000" cy="361950"/>
            </a:xfrm>
            <a:prstGeom prst="rect">
              <a:avLst/>
            </a:prstGeom>
            <a:solidFill>
              <a:srgbClr val="5750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r">
                <a:defRPr/>
              </a:pPr>
              <a:endParaRPr lang="en-US" sz="1800" dirty="0"/>
            </a:p>
          </p:txBody>
        </p:sp>
        <p:pic>
          <p:nvPicPr>
            <p:cNvPr id="18" name="Picture 17" descr="thurrock.gov.uk_white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51700" y="6435725"/>
              <a:ext cx="1550988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ikennard\AppData\Local\Microsoft\Windows\Temporary Internet Files\Content.IE5\HUMF6LBR\question_mark_serious_thinker_500_clr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855718" cy="23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381852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What risks or issues will the Direct Payment User face and how can these be managed?</a:t>
            </a:r>
            <a:endParaRPr lang="en-GB" sz="1600" dirty="0"/>
          </a:p>
        </p:txBody>
      </p:sp>
      <p:pic>
        <p:nvPicPr>
          <p:cNvPr id="1027" name="Picture 3" descr="C:\Users\ikennard\AppData\Local\Microsoft\Windows\Temporary Internet Files\Content.IE5\3H4CL1DM\NIS_delaypossiblejpegsoftentextureframecolour_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2" y="1988711"/>
            <a:ext cx="768127" cy="65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3462" y="205623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 you feel the reasoning for suspending a Direct Payment package is appropriate</a:t>
            </a:r>
            <a:r>
              <a:rPr lang="en-GB" sz="1600" dirty="0" smtClean="0"/>
              <a:t>? If not why and how could this be made clearer?</a:t>
            </a:r>
            <a:endParaRPr lang="en-GB" sz="1600" dirty="0"/>
          </a:p>
        </p:txBody>
      </p:sp>
      <p:pic>
        <p:nvPicPr>
          <p:cNvPr id="1028" name="Picture 4" descr="C:\Users\ikennard\AppData\Local\Microsoft\Windows\Temporary Internet Files\Content.IE5\3H4CL1DM\uc_sign19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9" y="2924944"/>
            <a:ext cx="789951" cy="65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447" y="2958705"/>
            <a:ext cx="6359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 you feel the care review and replacement care options are appropriate or is there a better way</a:t>
            </a:r>
            <a:r>
              <a:rPr lang="en-GB" sz="1600" dirty="0" smtClean="0"/>
              <a:t>?</a:t>
            </a:r>
            <a:endParaRPr lang="en-GB" sz="1600" dirty="0"/>
          </a:p>
        </p:txBody>
      </p:sp>
      <p:pic>
        <p:nvPicPr>
          <p:cNvPr id="1029" name="Picture 5" descr="C:\Users\ikennard\AppData\Local\Microsoft\Windows\Temporary Internet Files\Content.IE5\PJC13QHH\2680_delay-958x54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6" y="3789040"/>
            <a:ext cx="765425" cy="5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kennard\AppData\Local\Microsoft\Windows\Temporary Internet Files\Content.IE5\WJGFO7YN\Access-Denied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6" y="4754131"/>
            <a:ext cx="788760" cy="6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447" y="4754131"/>
            <a:ext cx="5639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What types of restrictions do you feel the Authority should consider (if any) to enable suspensions to be lifted?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1459523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In groups can you discuss and respond to the following: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26408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200D98310CAD465FB48C3A62E91DFCBC" version="1.0.0">
  <systemFields>
    <field name="Objective-Id">
      <value order="0">A3776525</value>
    </field>
    <field name="Objective-Title">
      <value order="0">DP Policy Session 2</value>
    </field>
    <field name="Objective-Description">
      <value order="0"/>
    </field>
    <field name="Objective-CreationStamp">
      <value order="0">2018-02-26T09:55:32Z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2018-05-01T14:06:45Z</value>
    </field>
    <field name="Objective-Owner">
      <value order="0">Kennard, Ian</value>
    </field>
    <field name="Objective-Path">
      <value order="0">Thurrock Global Folder:Thurrock Corporate File Plan:Procurement:Contracting:Adults, Health &amp; Commissioning Contracts:Direct Payments &amp; IPB:Direct Payments:DP Policy Sessions</value>
    </field>
    <field name="Objective-Parent">
      <value order="0">DP Policy Sessions</value>
    </field>
    <field name="Objective-State">
      <value order="0">Being Edited</value>
    </field>
    <field name="Objective-VersionId">
      <value order="0">vA5391342</value>
    </field>
    <field name="Objective-Version">
      <value order="0">5.1</value>
    </field>
    <field name="Objective-VersionNumber">
      <value order="0">6</value>
    </field>
    <field name="Objective-VersionComment">
      <value order="0"/>
    </field>
    <field name="Objective-FileNumber">
      <value order="0">qA253247</value>
    </field>
    <field name="Objective-Classification">
      <value order="0"/>
    </field>
    <field name="Objective-Caveats">
      <value order="0">Active Users</value>
    </field>
  </systemFields>
  <catalogues/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200D98310CAD465FB48C3A62E91DFC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6865</TotalTime>
  <Words>695</Words>
  <Application>Microsoft Office PowerPoint</Application>
  <PresentationFormat>On-screen Show (4:3)</PresentationFormat>
  <Paragraphs>146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Thurrock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Kennard</dc:creator>
  <cp:lastModifiedBy>Kennard, Ian</cp:lastModifiedBy>
  <cp:revision>243</cp:revision>
  <cp:lastPrinted>2017-10-03T09:27:23Z</cp:lastPrinted>
  <dcterms:created xsi:type="dcterms:W3CDTF">2015-06-01T11:13:33Z</dcterms:created>
  <dcterms:modified xsi:type="dcterms:W3CDTF">2018-06-05T10:22:37Z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A3776525</vt:lpwstr>
  </property>
  <property fmtid="{D5CDD505-2E9C-101B-9397-08002B2CF9AE}" pid="4" name="Objective-Title">
    <vt:lpwstr>DP Policy Session 2</vt:lpwstr>
  </property>
  <property fmtid="{D5CDD505-2E9C-101B-9397-08002B2CF9AE}" pid="5" name="Objective-Comment">
    <vt:lpwstr/>
  </property>
  <property fmtid="{D5CDD505-2E9C-101B-9397-08002B2CF9AE}" pid="6" name="Objective-CreationStamp">
    <vt:filetime>2018-03-02T07:55:31Z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2018-05-01T15:31:17Z</vt:filetime>
  </property>
  <property fmtid="{D5CDD505-2E9C-101B-9397-08002B2CF9AE}" pid="10" name="Objective-ModificationStamp">
    <vt:filetime>2018-05-01T15:31:17Z</vt:filetime>
  </property>
  <property fmtid="{D5CDD505-2E9C-101B-9397-08002B2CF9AE}" pid="11" name="Objective-Owner">
    <vt:lpwstr>Kennard, Ian</vt:lpwstr>
  </property>
  <property fmtid="{D5CDD505-2E9C-101B-9397-08002B2CF9AE}" pid="12" name="Objective-Path">
    <vt:lpwstr>Thurrock Global Folder:Thurrock Corporate File Plan:Procurement:Contracting:Adults, Health &amp; Commissioning Contracts:Direct Payments &amp; IPB:Direct Payments:DP Policy Sessions:</vt:lpwstr>
  </property>
  <property fmtid="{D5CDD505-2E9C-101B-9397-08002B2CF9AE}" pid="13" name="Objective-Parent">
    <vt:lpwstr>DP Policy Sessions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6.0</vt:lpwstr>
  </property>
  <property fmtid="{D5CDD505-2E9C-101B-9397-08002B2CF9AE}" pid="16" name="Objective-VersionNumber">
    <vt:r8>6</vt:r8>
  </property>
  <property fmtid="{D5CDD505-2E9C-101B-9397-08002B2CF9AE}" pid="17" name="Objective-VersionComment">
    <vt:lpwstr/>
  </property>
  <property fmtid="{D5CDD505-2E9C-101B-9397-08002B2CF9AE}" pid="18" name="Objective-FileNumber">
    <vt:lpwstr>qA253247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>groups: Active Users; </vt:lpwstr>
  </property>
  <property fmtid="{D5CDD505-2E9C-101B-9397-08002B2CF9AE}" pid="21" name="Objective-Description">
    <vt:lpwstr/>
  </property>
  <property fmtid="{D5CDD505-2E9C-101B-9397-08002B2CF9AE}" pid="22" name="Objective-VersionId">
    <vt:lpwstr>vA5391342</vt:lpwstr>
  </property>
</Properties>
</file>