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9" r:id="rId3"/>
    <p:sldId id="261" r:id="rId4"/>
    <p:sldId id="272" r:id="rId5"/>
    <p:sldId id="260" r:id="rId6"/>
    <p:sldId id="284" r:id="rId7"/>
    <p:sldId id="285" r:id="rId8"/>
    <p:sldId id="286" r:id="rId9"/>
    <p:sldId id="273" r:id="rId10"/>
    <p:sldId id="274" r:id="rId11"/>
    <p:sldId id="287" r:id="rId12"/>
    <p:sldId id="279" r:id="rId13"/>
    <p:sldId id="280" r:id="rId14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nard, Ian" initials="K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04" autoAdjust="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4014" cy="495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505" y="1"/>
            <a:ext cx="2934014" cy="495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63D29-2357-4F53-9ECA-866614EC108E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594" y="4705310"/>
            <a:ext cx="5415912" cy="44584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028"/>
            <a:ext cx="2934014" cy="495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505" y="9409028"/>
            <a:ext cx="2934014" cy="495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7830C-496A-45A5-8F5C-EA192CFBD4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63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82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38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51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4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66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29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29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8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45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89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64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59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kennard@thurrock.gov.uk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an@thurrockcoalition.co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0" y="908720"/>
            <a:ext cx="91440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GB" sz="4000" b="1" dirty="0" smtClean="0"/>
          </a:p>
          <a:p>
            <a:pPr algn="ctr">
              <a:spcAft>
                <a:spcPts val="600"/>
              </a:spcAft>
            </a:pPr>
            <a:endParaRPr lang="en-GB" sz="4000" b="1" dirty="0"/>
          </a:p>
          <a:p>
            <a:pPr algn="ctr">
              <a:spcAft>
                <a:spcPts val="600"/>
              </a:spcAft>
            </a:pPr>
            <a:r>
              <a:rPr lang="en-GB" sz="4000" b="1" dirty="0" smtClean="0"/>
              <a:t>DPEG – ‘Policy Co-Production’</a:t>
            </a:r>
          </a:p>
          <a:p>
            <a:pPr algn="ctr">
              <a:spcAft>
                <a:spcPts val="600"/>
              </a:spcAft>
            </a:pPr>
            <a:endParaRPr lang="en-GB" sz="4000" b="1" dirty="0"/>
          </a:p>
          <a:p>
            <a:pPr algn="ctr">
              <a:spcAft>
                <a:spcPts val="600"/>
              </a:spcAft>
            </a:pPr>
            <a:r>
              <a:rPr lang="en-GB" sz="4000" b="1" dirty="0" smtClean="0"/>
              <a:t>Session 1</a:t>
            </a:r>
            <a:endParaRPr lang="en-GB" sz="4000" b="1" dirty="0"/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b="1" dirty="0" smtClean="0"/>
          </a:p>
          <a:p>
            <a:pPr>
              <a:spcAft>
                <a:spcPts val="600"/>
              </a:spcAft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65189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Subsistence Claims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ikennard\AppData\Local\Microsoft\Windows\Temporary Internet Files\Content.IE5\90Z01K0B\question_mark_serious_thinker_5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66009"/>
            <a:ext cx="1759124" cy="22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1336" y="2060848"/>
            <a:ext cx="7678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</a:t>
            </a:r>
            <a:r>
              <a:rPr lang="en-GB" sz="1600" dirty="0" smtClean="0"/>
              <a:t>eel these rates are fair and appropriate? If not what do you think it should be?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92770" y="2799452"/>
            <a:ext cx="7839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</a:t>
            </a:r>
            <a:r>
              <a:rPr lang="en-GB" sz="1600" dirty="0" smtClean="0"/>
              <a:t>eel should be in the guidance that will allow flexibility?  For example should this be put into the individual’s contracts of employment?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81336" y="1556792"/>
            <a:ext cx="6438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What are you thoughts on subsistence rates do you:</a:t>
            </a:r>
            <a:endParaRPr lang="en-GB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2770" y="3789040"/>
            <a:ext cx="693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Feel there should be restrictions on the usage of these, if so what do think would be appropriate?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8657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Employing Relatives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251520" y="1700808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At present Direct </a:t>
            </a:r>
            <a:r>
              <a:rPr lang="en-GB" sz="1600" dirty="0"/>
              <a:t>Payment regulations prevent people from using direct payments to secure services </a:t>
            </a:r>
            <a:r>
              <a:rPr lang="en-GB" sz="1600" dirty="0" smtClean="0"/>
              <a:t>from: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A</a:t>
            </a:r>
            <a:r>
              <a:rPr lang="en-GB" sz="1600" dirty="0" smtClean="0"/>
              <a:t> </a:t>
            </a:r>
            <a:r>
              <a:rPr lang="en-GB" sz="1600" dirty="0"/>
              <a:t>spouse (husband or wife</a:t>
            </a:r>
            <a:r>
              <a:rPr lang="en-GB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 </a:t>
            </a:r>
            <a:r>
              <a:rPr lang="en-GB" sz="1600" dirty="0"/>
              <a:t>partner (the other member of an unmarried couple with whom they live</a:t>
            </a:r>
            <a:r>
              <a:rPr lang="en-GB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</a:t>
            </a:r>
            <a:r>
              <a:rPr lang="en-GB" sz="1600" dirty="0" smtClean="0"/>
              <a:t> </a:t>
            </a:r>
            <a:r>
              <a:rPr lang="en-GB" sz="1600" dirty="0"/>
              <a:t>close relative (or their spouse or partner</a:t>
            </a:r>
            <a:r>
              <a:rPr lang="en-GB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dirty="0" smtClean="0"/>
              <a:t>If</a:t>
            </a:r>
            <a:r>
              <a:rPr lang="en-GB" sz="1600" dirty="0" smtClean="0"/>
              <a:t> they live </a:t>
            </a:r>
            <a:r>
              <a:rPr lang="en-GB" sz="1600" dirty="0"/>
              <a:t>in the same household as the direct payment recipient.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b="1" dirty="0" smtClean="0"/>
              <a:t>However</a:t>
            </a:r>
            <a:r>
              <a:rPr lang="en-GB" sz="1600" dirty="0" smtClean="0"/>
              <a:t> </a:t>
            </a:r>
            <a:r>
              <a:rPr lang="en-GB" sz="1600" dirty="0"/>
              <a:t>there are exceptions in certain circumstances but these must </a:t>
            </a:r>
            <a:r>
              <a:rPr lang="en-GB" sz="1600" dirty="0" smtClean="0"/>
              <a:t>                                                 be </a:t>
            </a:r>
            <a:r>
              <a:rPr lang="en-GB" sz="1600" dirty="0"/>
              <a:t>agreed by a Service Manager or Strategic Lead.   </a:t>
            </a:r>
          </a:p>
        </p:txBody>
      </p:sp>
      <p:pic>
        <p:nvPicPr>
          <p:cNvPr id="1026" name="Picture 2" descr="C:\Users\ikennard\AppData\Local\Microsoft\Windows\Temporary Internet Files\Content.IE5\RPYQVUPG\Find-Jo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22" y="4761111"/>
            <a:ext cx="2420314" cy="161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72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Employing Relatives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C:\Users\ikennard\AppData\Local\Microsoft\Windows\Temporary Internet Files\Content.IE5\90Z01K0B\question_mark_serious_thinker_5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66009"/>
            <a:ext cx="1759124" cy="22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844824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In groups can you answer the following:</a:t>
            </a:r>
          </a:p>
          <a:p>
            <a:endParaRPr lang="en-GB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What would you define as an ‘exception’?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Who should this decision rest with?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Should these decisions be reviewed? If so how often?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04198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Agenda</a:t>
            </a:r>
            <a:endParaRPr lang="en-GB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104478" y="1268760"/>
            <a:ext cx="885698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GB" sz="1600" dirty="0" smtClean="0"/>
          </a:p>
          <a:p>
            <a:pPr marL="342900" indent="-342900">
              <a:buAutoNum type="arabicPeriod"/>
            </a:pPr>
            <a:r>
              <a:rPr lang="en-GB" sz="1600" dirty="0" smtClean="0"/>
              <a:t>Introductions.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 smtClean="0"/>
              <a:t>Purpose of </a:t>
            </a:r>
            <a:r>
              <a:rPr lang="en-GB" sz="1600" dirty="0"/>
              <a:t>T</a:t>
            </a:r>
            <a:r>
              <a:rPr lang="en-GB" sz="1600" dirty="0" smtClean="0"/>
              <a:t>oday.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 smtClean="0"/>
              <a:t>Principles of Direct Payments.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 smtClean="0"/>
              <a:t>What They Can and Cannot Be Used For.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 smtClean="0"/>
              <a:t>Subsistence Claims.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 smtClean="0"/>
              <a:t>Employing Relatives.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83344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0" y="90872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b="1" dirty="0" smtClean="0"/>
          </a:p>
          <a:p>
            <a:pPr>
              <a:spcAft>
                <a:spcPts val="600"/>
              </a:spcAft>
            </a:pP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Welcomes, Introductions &amp; Housekeeping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2341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Ian </a:t>
            </a:r>
            <a:r>
              <a:rPr lang="en-GB" dirty="0"/>
              <a:t>Kennard </a:t>
            </a:r>
            <a:r>
              <a:rPr lang="en-GB" dirty="0" smtClean="0"/>
              <a:t>:| </a:t>
            </a:r>
            <a:r>
              <a:rPr lang="en-GB" dirty="0"/>
              <a:t>Direct Payments &amp; Personal </a:t>
            </a:r>
            <a:r>
              <a:rPr lang="en-GB" dirty="0" smtClean="0"/>
              <a:t>Budgets| </a:t>
            </a:r>
            <a:r>
              <a:rPr lang="en-GB" dirty="0" smtClean="0">
                <a:hlinkClick r:id="rId3"/>
              </a:rPr>
              <a:t>ikennard@thurrock.gov.uk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Ian Evans :| Director of Thurrock Coalition | </a:t>
            </a:r>
            <a:r>
              <a:rPr lang="en-GB" dirty="0" smtClean="0">
                <a:hlinkClick r:id="rId4"/>
              </a:rPr>
              <a:t>ian@thurrockcoalition.co.uk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998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Purpose </a:t>
            </a:r>
            <a:r>
              <a:rPr lang="en-GB" sz="2000" b="1" dirty="0"/>
              <a:t>of </a:t>
            </a:r>
            <a:r>
              <a:rPr lang="en-GB" sz="2000" b="1" dirty="0" smtClean="0"/>
              <a:t>Today?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323528" y="1556792"/>
            <a:ext cx="8479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‘To discuss and capture the thoughts of all on key elements or themes of Direct Payment policy so that we can co-produce a new, more appropriate document to improve the Direct Payment experience.’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3480" y="2499767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 order to do this we must be: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8832" y="3259460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Open and honest.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Listen and be respectful.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Give each person the opportunity to express their views and opinions.</a:t>
            </a:r>
          </a:p>
        </p:txBody>
      </p:sp>
      <p:pic>
        <p:nvPicPr>
          <p:cNvPr id="1026" name="Picture 2" descr="C:\Users\ikennard\AppData\Local\Microsoft\Windows\Temporary Internet Files\Content.IE5\1M6K1F28\Difference-Between-Honesty-and-Integrity-image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4" y="3085575"/>
            <a:ext cx="908279" cy="6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kennard\AppData\Local\Microsoft\Windows\Temporary Internet Files\Content.IE5\QFONOTA4\stop_and_listen_by_stupideye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4" y="4076955"/>
            <a:ext cx="908279" cy="6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kennard\AppData\Local\Microsoft\Windows\Temporary Internet Files\Content.IE5\QFONOTA4\comprendre-une-expression-idiomatique-un-bruit-qui-cour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28" y="5078710"/>
            <a:ext cx="908279" cy="6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40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‘Principles of Direct Payments’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ikennard\AppData\Local\Microsoft\Windows\Temporary Internet Files\Content.IE5\90Z01K0B\question_mark_serious_thinker_5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66009"/>
            <a:ext cx="1759124" cy="22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556792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Noun</a:t>
            </a:r>
          </a:p>
          <a:p>
            <a:r>
              <a:rPr lang="en-GB" sz="1600" dirty="0" smtClean="0"/>
              <a:t>(</a:t>
            </a:r>
            <a:r>
              <a:rPr lang="en-GB" sz="1600" b="1" dirty="0" smtClean="0"/>
              <a:t>Principles) – </a:t>
            </a:r>
            <a:r>
              <a:rPr lang="en-GB" sz="1600" dirty="0" smtClean="0"/>
              <a:t>A rule or belief governing one’s behaviour</a:t>
            </a:r>
          </a:p>
          <a:p>
            <a:endParaRPr lang="en-GB" sz="1600" dirty="0" smtClean="0"/>
          </a:p>
          <a:p>
            <a:r>
              <a:rPr lang="en-GB" sz="1600" b="1" dirty="0"/>
              <a:t>	</a:t>
            </a:r>
            <a:r>
              <a:rPr lang="en-GB" sz="1600" b="1" i="1" dirty="0" smtClean="0"/>
              <a:t>   ‘</a:t>
            </a:r>
            <a:r>
              <a:rPr lang="en-GB" sz="1600" i="1" dirty="0" smtClean="0"/>
              <a:t>struggling to be true to their own principles’</a:t>
            </a:r>
            <a:endParaRPr lang="en-GB" sz="1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4249" y="32129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Question to Groups:</a:t>
            </a:r>
          </a:p>
          <a:p>
            <a:r>
              <a:rPr lang="en-GB" sz="1600" dirty="0" smtClean="0"/>
              <a:t>(</a:t>
            </a:r>
            <a:r>
              <a:rPr lang="en-GB" sz="1600" b="1" dirty="0" smtClean="0"/>
              <a:t>Principles) – </a:t>
            </a:r>
            <a:r>
              <a:rPr lang="en-GB" sz="1600" dirty="0" smtClean="0"/>
              <a:t>What rules or beliefs should govern our behaviour when using or 	     providing Direct Payments?</a:t>
            </a:r>
          </a:p>
          <a:p>
            <a:endParaRPr lang="en-GB" sz="1600" dirty="0" smtClean="0"/>
          </a:p>
          <a:p>
            <a:r>
              <a:rPr lang="en-GB" sz="1600" dirty="0" smtClean="0"/>
              <a:t>	    </a:t>
            </a:r>
            <a:r>
              <a:rPr lang="en-GB" sz="1600" i="1" dirty="0" smtClean="0"/>
              <a:t>‘Think bigger statements and goals that are sensible to apply’</a:t>
            </a:r>
            <a:endParaRPr lang="en-GB" sz="1600" dirty="0" smtClean="0"/>
          </a:p>
          <a:p>
            <a:r>
              <a:rPr lang="en-GB" sz="1600" b="1" dirty="0"/>
              <a:t>	</a:t>
            </a:r>
            <a:r>
              <a:rPr lang="en-GB" sz="1600" b="1" i="1" dirty="0" smtClean="0"/>
              <a:t>   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632176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kennard\AppData\Local\Microsoft\Windows\Temporary Internet Files\Content.IE5\1M6K1F28\6666666.jpeg.com_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44" y="4495378"/>
            <a:ext cx="2057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‘Principles of Direct Payments’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0" y="206084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Direct Payments are a way to encourage innovation and creativity in ways service users can meet their outcomes and this must be encouraged.  </a:t>
            </a:r>
            <a:endParaRPr lang="en-GB" sz="1600" dirty="0" smtClean="0"/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Direct Payment must be used to meet identified outcomes, but how this outcome is met does not need to be prescriptive. </a:t>
            </a:r>
            <a:endParaRPr lang="en-GB" sz="1600" dirty="0" smtClean="0"/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However</a:t>
            </a:r>
            <a:r>
              <a:rPr lang="en-GB" sz="1600" dirty="0"/>
              <a:t>, there needs to be some agreement about what is an appropriate way to spend public </a:t>
            </a:r>
            <a:r>
              <a:rPr lang="en-GB" sz="1600" dirty="0" smtClean="0"/>
              <a:t>money</a:t>
            </a:r>
            <a:r>
              <a:rPr lang="en-GB" sz="1600" dirty="0"/>
              <a:t>.</a:t>
            </a:r>
          </a:p>
          <a:p>
            <a:r>
              <a:rPr lang="en-GB" sz="16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Employees of the Council and recipients of a direct payment have a responsibility to obtain value for money when negotiating solutions to meet eligible needs. </a:t>
            </a:r>
            <a:endParaRPr lang="en-GB" sz="1600" dirty="0" smtClean="0"/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Any </a:t>
            </a:r>
            <a:r>
              <a:rPr lang="en-GB" sz="1600" dirty="0"/>
              <a:t>spending guidelines that apply to directly provided or commissioned </a:t>
            </a:r>
            <a:r>
              <a:rPr lang="en-GB" sz="1600" dirty="0" smtClean="0"/>
              <a:t>services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also </a:t>
            </a:r>
            <a:r>
              <a:rPr lang="en-GB" sz="1600" dirty="0"/>
              <a:t>apply to direct payments i.e. the direct payment must be at least as cost </a:t>
            </a:r>
            <a:endParaRPr lang="en-GB" sz="1600" dirty="0" smtClean="0"/>
          </a:p>
          <a:p>
            <a:r>
              <a:rPr lang="en-GB" sz="1600" dirty="0" smtClean="0"/>
              <a:t>      effective </a:t>
            </a:r>
            <a:r>
              <a:rPr lang="en-GB" sz="1600" dirty="0"/>
              <a:t>as other appropriate services that could otherwise be arranged by the </a:t>
            </a:r>
            <a:endParaRPr lang="en-GB" sz="1600" dirty="0" smtClean="0"/>
          </a:p>
          <a:p>
            <a:r>
              <a:rPr lang="en-GB" sz="1600" dirty="0"/>
              <a:t> </a:t>
            </a:r>
            <a:r>
              <a:rPr lang="en-GB" sz="1600" dirty="0" smtClean="0"/>
              <a:t>     Council </a:t>
            </a:r>
            <a:r>
              <a:rPr lang="en-GB" sz="1600" dirty="0"/>
              <a:t>to meet the person’s assessed needs. </a:t>
            </a:r>
          </a:p>
          <a:p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</a:t>
            </a:r>
            <a:r>
              <a:rPr lang="en-GB" sz="1600" b="1" dirty="0" smtClean="0"/>
              <a:t>current</a:t>
            </a:r>
            <a:r>
              <a:rPr lang="en-GB" sz="1600" dirty="0" smtClean="0"/>
              <a:t> Direct Payment Principles are: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63032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507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What Can / Can’t They Be Used For?</a:t>
            </a:r>
            <a:endParaRPr lang="en-GB" sz="20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907804" y="1556791"/>
            <a:ext cx="69127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The Legal Stuff:</a:t>
            </a:r>
          </a:p>
          <a:p>
            <a:endParaRPr lang="en-GB" sz="1400" dirty="0" smtClean="0"/>
          </a:p>
          <a:p>
            <a:r>
              <a:rPr lang="en-GB" sz="1600" dirty="0" smtClean="0"/>
              <a:t>The </a:t>
            </a:r>
            <a:r>
              <a:rPr lang="en-GB" sz="1600" u="sng" dirty="0" smtClean="0"/>
              <a:t>minimum </a:t>
            </a:r>
            <a:r>
              <a:rPr lang="en-GB" sz="1600" u="sng" dirty="0"/>
              <a:t>requirements </a:t>
            </a:r>
            <a:r>
              <a:rPr lang="en-GB" sz="1600" dirty="0"/>
              <a:t>are that the public money is spent on goods or services </a:t>
            </a:r>
            <a:r>
              <a:rPr lang="en-GB" sz="1600" dirty="0" smtClean="0"/>
              <a:t>that: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Are legal (including legal requirements i.e. tax, National Living Wage).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Which </a:t>
            </a:r>
            <a:r>
              <a:rPr lang="en-GB" sz="1600" dirty="0"/>
              <a:t>meet the customer's </a:t>
            </a:r>
            <a:r>
              <a:rPr lang="en-GB" sz="1600" dirty="0" smtClean="0"/>
              <a:t>assessed eligible needs</a:t>
            </a:r>
            <a:r>
              <a:rPr lang="en-GB" sz="1600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3557389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Important to remember: </a:t>
            </a:r>
          </a:p>
          <a:p>
            <a:endParaRPr lang="en-GB" sz="1600" dirty="0"/>
          </a:p>
          <a:p>
            <a:r>
              <a:rPr lang="en-GB" sz="1600" dirty="0" smtClean="0"/>
              <a:t>In </a:t>
            </a:r>
            <a:r>
              <a:rPr lang="en-GB" sz="1600" dirty="0"/>
              <a:t>addition to these rules councils may insist that direct payments cannot be used on some specific goods and services, such as cleaning and transport.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399084" y="5113119"/>
            <a:ext cx="63367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However: </a:t>
            </a:r>
          </a:p>
          <a:p>
            <a:endParaRPr lang="en-GB" sz="1600" b="1" dirty="0"/>
          </a:p>
          <a:p>
            <a:r>
              <a:rPr lang="en-GB" sz="1600" b="1" dirty="0" smtClean="0"/>
              <a:t>There </a:t>
            </a:r>
            <a:r>
              <a:rPr lang="en-GB" sz="1600" b="1" dirty="0"/>
              <a:t>is no power to impose these restrictions if the outcomes assessment has revealed an eligible need for them.</a:t>
            </a:r>
          </a:p>
          <a:p>
            <a:r>
              <a:rPr lang="en-GB" sz="1400" b="1" dirty="0" smtClean="0"/>
              <a:t> </a:t>
            </a:r>
            <a:endParaRPr lang="en-GB" sz="1400" b="1" dirty="0"/>
          </a:p>
        </p:txBody>
      </p:sp>
      <p:pic>
        <p:nvPicPr>
          <p:cNvPr id="21" name="Picture 4" descr="C:\Users\ikennard\AppData\Local\Microsoft\Windows\Temporary Internet Files\Content.IE5\N0K9SF6H\Oxygen480-emotes-face-surpris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65494"/>
            <a:ext cx="1360284" cy="13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ikennard\AppData\Local\Microsoft\Windows\Temporary Internet Files\Content.IE5\N0K9SF6H\Oxygen480-emotes-face-surpris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5038747"/>
            <a:ext cx="1360284" cy="13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ikennard\AppData\Local\Microsoft\Windows\Temporary Internet Files\Content.IE5\ZFPEI776\justici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1716960" cy="17565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507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What Can / Can’t They Be Used For? </a:t>
            </a:r>
            <a:endParaRPr lang="en-GB" sz="2000" b="1" u="sng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2" descr="C:\Users\ikennard\AppData\Local\Microsoft\Windows\Temporary Internet Files\Content.IE5\90Z01K0B\question_mark_serious_thinker_5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66009"/>
            <a:ext cx="1759124" cy="22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8478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Thinking about the principles we discussed earlier what do you think we could put in the policy to make the following clear: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2492896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Examples of what Direct Payments can’t be used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Examples of what Direct Payments can be used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00506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How do you think this information would be best present to individuals and practitioners?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822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kennard\AppData\Local\Microsoft\Windows\Temporary Internet Files\Content.IE5\HUMF6LBR\shopping-till-receipt-calculator-cart-concept-grocery-expenses-309128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75" y="4732808"/>
            <a:ext cx="2266761" cy="16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Subsistence Claims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264419" y="162880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The current Direct Payment Policy states that:</a:t>
            </a:r>
          </a:p>
          <a:p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person in receipt of the Direct Payment should fund their access to the community resource and their own meals and drinks from their own funds.  </a:t>
            </a: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Direct Payment can be used to fund the personal assistant (if required).  The suggested amounts that can be claimed in these situations will be in accordance with Thurrock Council subsistence </a:t>
            </a:r>
            <a:r>
              <a:rPr lang="en-GB" sz="1600" dirty="0" smtClean="0"/>
              <a:t>levels</a:t>
            </a:r>
            <a:r>
              <a:rPr lang="en-GB" sz="1600" dirty="0"/>
              <a:t> </a:t>
            </a:r>
            <a:r>
              <a:rPr lang="en-GB" sz="1600" dirty="0" smtClean="0"/>
              <a:t>which are as follows: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Breakfast</a:t>
            </a:r>
            <a:r>
              <a:rPr lang="en-GB" sz="1600" dirty="0"/>
              <a:t>: £</a:t>
            </a:r>
            <a:r>
              <a:rPr lang="en-GB" sz="1600" dirty="0" smtClean="0"/>
              <a:t>6.75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Lunch</a:t>
            </a:r>
            <a:r>
              <a:rPr lang="en-GB" sz="1600" dirty="0"/>
              <a:t>: £</a:t>
            </a:r>
            <a:r>
              <a:rPr lang="en-GB" sz="1600" dirty="0" smtClean="0"/>
              <a:t>9.25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Evening </a:t>
            </a:r>
            <a:r>
              <a:rPr lang="en-GB" sz="1600" dirty="0"/>
              <a:t>Meal: £</a:t>
            </a:r>
            <a:r>
              <a:rPr lang="en-GB" sz="1600" dirty="0" smtClean="0"/>
              <a:t>12.00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Accommodation </a:t>
            </a:r>
            <a:r>
              <a:rPr lang="en-GB" sz="1600" dirty="0"/>
              <a:t>Allowance: £77.50 (maximum per night) </a:t>
            </a:r>
          </a:p>
          <a:p>
            <a:pPr fontAlgn="t"/>
            <a:endParaRPr lang="en-GB" sz="1600" dirty="0" smtClean="0"/>
          </a:p>
          <a:p>
            <a:pPr fontAlgn="t"/>
            <a:r>
              <a:rPr lang="en-GB" sz="1600" dirty="0" smtClean="0"/>
              <a:t>Any </a:t>
            </a:r>
            <a:r>
              <a:rPr lang="en-GB" sz="1600" dirty="0"/>
              <a:t>exceptions should be agreed with a </a:t>
            </a:r>
            <a:r>
              <a:rPr lang="en-GB" sz="1600" dirty="0" smtClean="0"/>
              <a:t>Team </a:t>
            </a:r>
            <a:r>
              <a:rPr lang="en-GB" sz="1600" dirty="0"/>
              <a:t>M</a:t>
            </a:r>
            <a:r>
              <a:rPr lang="en-GB" sz="1600" dirty="0" smtClean="0"/>
              <a:t>anager.</a:t>
            </a:r>
          </a:p>
          <a:p>
            <a:pPr fontAlgn="t"/>
            <a:endParaRPr lang="en-GB" sz="1600" dirty="0"/>
          </a:p>
          <a:p>
            <a:pPr fontAlgn="t"/>
            <a:r>
              <a:rPr lang="en-GB" sz="1600" b="1" dirty="0" smtClean="0"/>
              <a:t>Local Authority workers can only claim subsistence payments when the                   individual is working outside their contracted hours.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243736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200D98310CAD465FB48C3A62E91DFCBC" version="1.0.0">
  <systemFields>
    <field name="Objective-Id">
      <value order="0">A3759964</value>
    </field>
    <field name="Objective-Title">
      <value order="0">DP Policy Session 1</value>
    </field>
    <field name="Objective-Description">
      <value order="0"/>
    </field>
    <field name="Objective-CreationStamp">
      <value order="0">2018-02-19T15:18:51Z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2018-05-01T14:06:36Z</value>
    </field>
    <field name="Objective-Owner">
      <value order="0">Kennard, Ian</value>
    </field>
    <field name="Objective-Path">
      <value order="0">Thurrock Global Folder:Thurrock Corporate File Plan:Procurement:Contracting:Adults, Health &amp; Commissioning Contracts:Direct Payments &amp; IPB:Direct Payments:DP Policy Sessions</value>
    </field>
    <field name="Objective-Parent">
      <value order="0">DP Policy Sessions</value>
    </field>
    <field name="Objective-State">
      <value order="0">Being Edited</value>
    </field>
    <field name="Objective-VersionId">
      <value order="0">vA5391339</value>
    </field>
    <field name="Objective-Version">
      <value order="0">7.1</value>
    </field>
    <field name="Objective-VersionNumber">
      <value order="0">8</value>
    </field>
    <field name="Objective-VersionComment">
      <value order="0"/>
    </field>
    <field name="Objective-FileNumber">
      <value order="0">qA253247</value>
    </field>
    <field name="Objective-Classification">
      <value order="0"/>
    </field>
    <field name="Objective-Caveats">
      <value order="0">Active Users</value>
    </field>
  </systemFields>
  <catalogues/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200D98310CAD465FB48C3A62E91DFC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6540</TotalTime>
  <Words>800</Words>
  <Application>Microsoft Office PowerPoint</Application>
  <PresentationFormat>On-screen Show (4:3)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Thurrock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Kennard</dc:creator>
  <cp:lastModifiedBy>Kennard, Ian</cp:lastModifiedBy>
  <cp:revision>230</cp:revision>
  <cp:lastPrinted>2017-10-03T09:27:23Z</cp:lastPrinted>
  <dcterms:created xsi:type="dcterms:W3CDTF">2015-06-01T11:13:33Z</dcterms:created>
  <dcterms:modified xsi:type="dcterms:W3CDTF">2018-06-05T10:18:40Z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A3759964</vt:lpwstr>
  </property>
  <property fmtid="{D5CDD505-2E9C-101B-9397-08002B2CF9AE}" pid="4" name="Objective-Title">
    <vt:lpwstr>DP Policy Session 1</vt:lpwstr>
  </property>
  <property fmtid="{D5CDD505-2E9C-101B-9397-08002B2CF9AE}" pid="5" name="Objective-Comment">
    <vt:lpwstr/>
  </property>
  <property fmtid="{D5CDD505-2E9C-101B-9397-08002B2CF9AE}" pid="6" name="Objective-CreationStamp">
    <vt:filetime>2018-02-23T08:48:51Z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2018-05-01T15:31:03Z</vt:filetime>
  </property>
  <property fmtid="{D5CDD505-2E9C-101B-9397-08002B2CF9AE}" pid="10" name="Objective-ModificationStamp">
    <vt:filetime>2018-05-01T15:31:03Z</vt:filetime>
  </property>
  <property fmtid="{D5CDD505-2E9C-101B-9397-08002B2CF9AE}" pid="11" name="Objective-Owner">
    <vt:lpwstr>Kennard, Ian</vt:lpwstr>
  </property>
  <property fmtid="{D5CDD505-2E9C-101B-9397-08002B2CF9AE}" pid="12" name="Objective-Path">
    <vt:lpwstr>Thurrock Global Folder:Thurrock Corporate File Plan:Procurement:Contracting:Adults, Health &amp; Commissioning Contracts:Direct Payments &amp; IPB:Direct Payments:DP Policy Sessions:</vt:lpwstr>
  </property>
  <property fmtid="{D5CDD505-2E9C-101B-9397-08002B2CF9AE}" pid="13" name="Objective-Parent">
    <vt:lpwstr>DP Policy Sessions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8.0</vt:lpwstr>
  </property>
  <property fmtid="{D5CDD505-2E9C-101B-9397-08002B2CF9AE}" pid="16" name="Objective-VersionNumber">
    <vt:r8>8</vt:r8>
  </property>
  <property fmtid="{D5CDD505-2E9C-101B-9397-08002B2CF9AE}" pid="17" name="Objective-VersionComment">
    <vt:lpwstr/>
  </property>
  <property fmtid="{D5CDD505-2E9C-101B-9397-08002B2CF9AE}" pid="18" name="Objective-FileNumber">
    <vt:lpwstr>qA253247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>groups: Active Users; </vt:lpwstr>
  </property>
  <property fmtid="{D5CDD505-2E9C-101B-9397-08002B2CF9AE}" pid="21" name="Objective-Description">
    <vt:lpwstr/>
  </property>
  <property fmtid="{D5CDD505-2E9C-101B-9397-08002B2CF9AE}" pid="22" name="Objective-VersionId">
    <vt:lpwstr>vA5391339</vt:lpwstr>
  </property>
</Properties>
</file>